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01" r:id="rId3"/>
    <p:sldId id="283" r:id="rId4"/>
    <p:sldId id="276" r:id="rId5"/>
    <p:sldId id="277" r:id="rId6"/>
    <p:sldId id="303" r:id="rId7"/>
    <p:sldId id="304" r:id="rId8"/>
    <p:sldId id="302" r:id="rId9"/>
    <p:sldId id="306" r:id="rId10"/>
    <p:sldId id="307" r:id="rId11"/>
    <p:sldId id="315" r:id="rId12"/>
    <p:sldId id="309" r:id="rId13"/>
    <p:sldId id="310" r:id="rId14"/>
    <p:sldId id="305" r:id="rId15"/>
    <p:sldId id="320" r:id="rId16"/>
    <p:sldId id="321" r:id="rId17"/>
    <p:sldId id="322" r:id="rId18"/>
    <p:sldId id="323" r:id="rId19"/>
    <p:sldId id="299" r:id="rId20"/>
    <p:sldId id="324" r:id="rId21"/>
    <p:sldId id="314" r:id="rId22"/>
    <p:sldId id="278" r:id="rId23"/>
    <p:sldId id="325" r:id="rId24"/>
    <p:sldId id="330" r:id="rId25"/>
    <p:sldId id="326" r:id="rId26"/>
    <p:sldId id="327" r:id="rId27"/>
    <p:sldId id="335" r:id="rId28"/>
    <p:sldId id="328" r:id="rId29"/>
    <p:sldId id="334" r:id="rId30"/>
    <p:sldId id="332" r:id="rId31"/>
    <p:sldId id="336" r:id="rId32"/>
    <p:sldId id="284" r:id="rId33"/>
    <p:sldId id="289" r:id="rId34"/>
    <p:sldId id="285" r:id="rId35"/>
    <p:sldId id="286" r:id="rId36"/>
    <p:sldId id="287" r:id="rId37"/>
    <p:sldId id="288" r:id="rId38"/>
    <p:sldId id="297" r:id="rId39"/>
    <p:sldId id="337" r:id="rId4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0FDFE"/>
    <a:srgbClr val="CCFFCC"/>
    <a:srgbClr val="FFFF99"/>
    <a:srgbClr val="FFCCCC"/>
    <a:srgbClr val="FF99CC"/>
    <a:srgbClr val="3636EA"/>
    <a:srgbClr val="D848B2"/>
    <a:srgbClr val="69EA36"/>
    <a:srgbClr val="FF3300"/>
    <a:srgbClr val="DBE7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62" autoAdjust="0"/>
  </p:normalViewPr>
  <p:slideViewPr>
    <p:cSldViewPr>
      <p:cViewPr>
        <p:scale>
          <a:sx n="69" d="100"/>
          <a:sy n="69" d="100"/>
        </p:scale>
        <p:origin x="-111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начало </a:t>
            </a:r>
            <a:r>
              <a:rPr lang="ru-RU" sz="2000" dirty="0">
                <a:solidFill>
                  <a:srgbClr val="002060"/>
                </a:solidFill>
              </a:rPr>
              <a:t>2015-2016 учебного года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6199282429145911E-2"/>
          <c:y val="0.26488599481010067"/>
          <c:w val="0.83014857087818206"/>
          <c:h val="0.716217295300522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речевое развитие</c:v>
                </c:pt>
              </c:strCache>
            </c:strRef>
          </c:tx>
          <c:explosion val="11"/>
          <c:dPt>
            <c:idx val="0"/>
            <c:spPr>
              <a:solidFill>
                <a:schemeClr val="accent6"/>
              </a:solidFill>
            </c:spPr>
          </c:dPt>
          <c:dPt>
            <c:idx val="1"/>
            <c:explosion val="15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соответствие возрасту</c:v>
                </c:pt>
                <c:pt idx="2">
                  <c:v>отдельные компоненты не развиты</c:v>
                </c:pt>
                <c:pt idx="3">
                  <c:v>большинство компонентов недостаточно развито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0.13</c:v>
                </c:pt>
                <c:pt idx="1">
                  <c:v>0.66000000000000059</c:v>
                </c:pt>
                <c:pt idx="2">
                  <c:v>0.1800000000000001</c:v>
                </c:pt>
                <c:pt idx="3">
                  <c:v>3.000000000000002E-2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 </a:t>
            </a:r>
            <a:r>
              <a:rPr lang="ru-RU" sz="2000" b="1" dirty="0">
                <a:solidFill>
                  <a:srgbClr val="002060"/>
                </a:solidFill>
              </a:rPr>
              <a:t>конец 2015-2016 учебного года</a:t>
            </a:r>
          </a:p>
        </c:rich>
      </c:tx>
      <c:layout>
        <c:manualLayout>
          <c:xMode val="edge"/>
          <c:yMode val="edge"/>
          <c:x val="0.1606333294328687"/>
          <c:y val="3.4959391301192549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81350477201031E-2"/>
          <c:y val="0.23477714008102513"/>
          <c:w val="0.91152973574162366"/>
          <c:h val="0.416019522417476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музыкальное развитие конец 2015-2016 учебного года</c:v>
                </c:pt>
              </c:strCache>
            </c:strRef>
          </c:tx>
          <c:explosion val="7"/>
          <c:dPt>
            <c:idx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соответствие возрасту </c:v>
                </c:pt>
                <c:pt idx="2">
                  <c:v>отдельные компоненты не развиты</c:v>
                </c:pt>
                <c:pt idx="3">
                  <c:v>большинство компонентов недостаточно развиты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8.0000000000000043E-2</c:v>
                </c:pt>
                <c:pt idx="1">
                  <c:v>0.88500000000000001</c:v>
                </c:pt>
                <c:pt idx="2" formatCode="0%">
                  <c:v>3.0000000000000002E-2</c:v>
                </c:pt>
                <c:pt idx="3">
                  <c:v>5.0000000000000027E-3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326008790814319E-4"/>
          <c:y val="0.64793855604229145"/>
          <c:w val="0.99944673991209143"/>
          <c:h val="0.3509339695662198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solidFill>
                  <a:srgbClr val="002060"/>
                </a:solidFill>
                <a:effectLst/>
              </a:rPr>
              <a:t>начало </a:t>
            </a:r>
            <a:r>
              <a:rPr lang="ru-RU" sz="2000" b="1" i="0" baseline="0" dirty="0">
                <a:solidFill>
                  <a:srgbClr val="002060"/>
                </a:solidFill>
                <a:effectLst/>
              </a:rPr>
              <a:t>2015-2016 учебного </a:t>
            </a:r>
            <a:r>
              <a:rPr lang="ru-RU" sz="2000" b="1" i="0" baseline="0" dirty="0" smtClean="0">
                <a:solidFill>
                  <a:srgbClr val="002060"/>
                </a:solidFill>
                <a:effectLst/>
              </a:rPr>
              <a:t>года</a:t>
            </a:r>
            <a:endParaRPr lang="ru-RU" sz="2000" dirty="0">
              <a:solidFill>
                <a:srgbClr val="002060"/>
              </a:solidFill>
              <a:effectLst/>
            </a:endParaRP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2898552140237888E-2"/>
          <c:y val="0.18071325408287991"/>
          <c:w val="0.86734611592009703"/>
          <c:h val="0.819286745917119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Физическое развитие</c:v>
                </c:pt>
              </c:strCache>
            </c:strRef>
          </c:tx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соответствие возрасту</c:v>
                </c:pt>
                <c:pt idx="2">
                  <c:v>отдельные компонентты не  развиты</c:v>
                </c:pt>
                <c:pt idx="3">
                  <c:v>большинство компонентов недостаточно развиты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0.15000000000000011</c:v>
                </c:pt>
                <c:pt idx="1">
                  <c:v>0.75000000000000044</c:v>
                </c:pt>
                <c:pt idx="2">
                  <c:v>9.0000000000000024E-2</c:v>
                </c:pt>
                <c:pt idx="3">
                  <c:v>1.0000000000000005E-2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конец</a:t>
            </a:r>
            <a:r>
              <a:rPr lang="ru-RU" sz="2000" baseline="0" dirty="0" smtClean="0">
                <a:solidFill>
                  <a:srgbClr val="002060"/>
                </a:solidFill>
              </a:rPr>
              <a:t> 2015-2016 учебного года</a:t>
            </a:r>
            <a:endParaRPr lang="ru-RU" sz="2000" dirty="0">
              <a:solidFill>
                <a:srgbClr val="002060"/>
              </a:solidFill>
            </a:endParaRP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424594652941122E-2"/>
          <c:y val="0.20804400382538674"/>
          <c:w val="0.9057540534705899"/>
          <c:h val="0.59684806083521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Физическое развитие</c:v>
                </c:pt>
              </c:strCache>
            </c:strRef>
          </c:tx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соответствие возрасту</c:v>
                </c:pt>
                <c:pt idx="2">
                  <c:v>отдельные компоненты не развиты</c:v>
                </c:pt>
                <c:pt idx="3">
                  <c:v>большинство компонентов недостаточно развиты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0.27</c:v>
                </c:pt>
                <c:pt idx="1">
                  <c:v>0.69000000000000039</c:v>
                </c:pt>
                <c:pt idx="2">
                  <c:v>3.0000000000000002E-2</c:v>
                </c:pt>
                <c:pt idx="3">
                  <c:v>1.0000000000000005E-2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конец </a:t>
            </a:r>
            <a:r>
              <a:rPr lang="ru-RU" sz="2000" dirty="0">
                <a:solidFill>
                  <a:srgbClr val="002060"/>
                </a:solidFill>
              </a:rPr>
              <a:t>2015-2016 учебного года</a:t>
            </a:r>
          </a:p>
        </c:rich>
      </c:tx>
      <c:layout>
        <c:manualLayout>
          <c:xMode val="edge"/>
          <c:yMode val="edge"/>
          <c:x val="0.16226539864335141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507925145720427"/>
          <c:y val="0.10159559565845347"/>
          <c:w val="0.84920657645067144"/>
          <c:h val="0.898404404341546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Речевое развитие конец 2015-2016 учебного года</c:v>
                </c:pt>
              </c:strCache>
            </c:strRef>
          </c:tx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соответствие возрасту</c:v>
                </c:pt>
                <c:pt idx="2">
                  <c:v>отдельные компоненты не развиты</c:v>
                </c:pt>
                <c:pt idx="3">
                  <c:v>большинство компонентов недостаточно развиты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0.2100000000000001</c:v>
                </c:pt>
                <c:pt idx="1">
                  <c:v>0.67000000000000071</c:v>
                </c:pt>
                <c:pt idx="2">
                  <c:v>9.0000000000000024E-2</c:v>
                </c:pt>
                <c:pt idx="3">
                  <c:v>3.0000000000000002E-2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2.3447069116360555E-3"/>
          <c:y val="0.72481700906018531"/>
          <c:w val="0.79329015691220417"/>
          <c:h val="0.26118555265195975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solidFill>
                  <a:srgbClr val="002060"/>
                </a:solidFill>
                <a:effectLst/>
              </a:rPr>
              <a:t>начало </a:t>
            </a:r>
            <a:r>
              <a:rPr lang="ru-RU" sz="2000" b="1" i="0" baseline="0" dirty="0">
                <a:solidFill>
                  <a:srgbClr val="002060"/>
                </a:solidFill>
                <a:effectLst/>
              </a:rPr>
              <a:t>2015-2016 учебного </a:t>
            </a:r>
            <a:r>
              <a:rPr lang="ru-RU" sz="2000" b="1" i="0" baseline="0" dirty="0" smtClean="0">
                <a:solidFill>
                  <a:srgbClr val="002060"/>
                </a:solidFill>
                <a:effectLst/>
              </a:rPr>
              <a:t>года</a:t>
            </a:r>
            <a:endParaRPr lang="ru-RU" sz="2000" dirty="0">
              <a:solidFill>
                <a:srgbClr val="002060"/>
              </a:solidFill>
              <a:effectLst/>
            </a:endParaRP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3211140835090571"/>
          <c:y val="0.18084200961797894"/>
          <c:w val="0.82832977973525657"/>
          <c:h val="0.819157990382021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познавательное развитие</c:v>
                </c:pt>
              </c:strCache>
            </c:strRef>
          </c:tx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explosion val="0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соответствие возрасту</c:v>
                </c:pt>
                <c:pt idx="2">
                  <c:v>отдельные компоненты не развиты</c:v>
                </c:pt>
                <c:pt idx="3">
                  <c:v>большинство компонентов недостаточно развиты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2.0000000000000011E-2</c:v>
                </c:pt>
                <c:pt idx="1">
                  <c:v>0.78</c:v>
                </c:pt>
                <c:pt idx="2">
                  <c:v>0.1800000000000001</c:v>
                </c:pt>
                <c:pt idx="3">
                  <c:v>2.0000000000000011E-2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конец </a:t>
            </a:r>
            <a:r>
              <a:rPr lang="ru-RU" sz="2000" dirty="0">
                <a:solidFill>
                  <a:srgbClr val="002060"/>
                </a:solidFill>
              </a:rPr>
              <a:t>2015-2016 учебного года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375359898194545"/>
          <c:y val="0.22700922624717634"/>
          <c:w val="0.81150810694117781"/>
          <c:h val="0.426621910356443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Познавательное развитие конец 2015-2016 учебного года</c:v>
                </c:pt>
              </c:strCache>
            </c:strRef>
          </c:tx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соответствие возрасту</c:v>
                </c:pt>
                <c:pt idx="2">
                  <c:v>отдельные компоненты не развиты</c:v>
                </c:pt>
                <c:pt idx="3">
                  <c:v>большинство компонентов недостаточно развиты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0.33000000000000035</c:v>
                </c:pt>
                <c:pt idx="1">
                  <c:v>0.53</c:v>
                </c:pt>
                <c:pt idx="2">
                  <c:v>0.13</c:v>
                </c:pt>
                <c:pt idx="3">
                  <c:v>1.0000000000000005E-2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5.2307097976389359E-3"/>
          <c:y val="0.71100659675626288"/>
          <c:w val="0.79329015691220417"/>
          <c:h val="0.28319993970594087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solidFill>
                  <a:srgbClr val="002060"/>
                </a:solidFill>
                <a:effectLst/>
              </a:rPr>
              <a:t>начало </a:t>
            </a:r>
            <a:r>
              <a:rPr lang="ru-RU" sz="2000" b="1" i="0" baseline="0" dirty="0">
                <a:solidFill>
                  <a:srgbClr val="002060"/>
                </a:solidFill>
                <a:effectLst/>
              </a:rPr>
              <a:t>2015-2016 учебного года</a:t>
            </a:r>
            <a:endParaRPr lang="ru-RU" sz="2000" dirty="0">
              <a:solidFill>
                <a:srgbClr val="00206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1253196930946285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0541730946589251E-3"/>
          <c:y val="0.15405019100441841"/>
          <c:w val="0.97753658684388589"/>
          <c:h val="0.8459496924584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Социально-коммуникативное развитие</c:v>
                </c:pt>
              </c:strCache>
            </c:strRef>
          </c:tx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соответствие возрасту</c:v>
                </c:pt>
                <c:pt idx="2">
                  <c:v>отдельные компоненты не развиты</c:v>
                </c:pt>
                <c:pt idx="3">
                  <c:v>большинство компонентов недостаточно развиты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0.65000000000000058</c:v>
                </c:pt>
                <c:pt idx="2">
                  <c:v>0.13</c:v>
                </c:pt>
                <c:pt idx="3">
                  <c:v>2.0000000000000011E-2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конец 2015-2016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учебного года</a:t>
            </a:r>
          </a:p>
        </c:rich>
      </c:tx>
      <c:layout>
        <c:manualLayout>
          <c:xMode val="edge"/>
          <c:yMode val="edge"/>
          <c:x val="0.28772308573122568"/>
          <c:y val="3.853016678659174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4113467232860043E-2"/>
          <c:y val="0.2321316556503952"/>
          <c:w val="0.89224403341491365"/>
          <c:h val="0.56300264403635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Социально-коммуникативное развитие</c:v>
                </c:pt>
              </c:strCache>
            </c:strRef>
          </c:tx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соответствие возрасту</c:v>
                </c:pt>
                <c:pt idx="2">
                  <c:v>отдельные компоненты не развиты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0.2900000000000002</c:v>
                </c:pt>
                <c:pt idx="1">
                  <c:v>0.65000000000000058</c:v>
                </c:pt>
                <c:pt idx="2">
                  <c:v>6.0000000000000032E-2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20710706191580192"/>
          <c:y val="0.76487030004395562"/>
          <c:w val="0.57428979731770979"/>
          <c:h val="0.22206848151097131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solidFill>
                  <a:srgbClr val="002060"/>
                </a:solidFill>
                <a:effectLst/>
              </a:rPr>
              <a:t>начало </a:t>
            </a:r>
            <a:r>
              <a:rPr lang="ru-RU" sz="2000" b="1" i="0" baseline="0" dirty="0">
                <a:solidFill>
                  <a:srgbClr val="002060"/>
                </a:solidFill>
                <a:effectLst/>
              </a:rPr>
              <a:t>2015-2016 учебного года</a:t>
            </a:r>
            <a:endParaRPr lang="ru-RU" sz="2000" dirty="0">
              <a:solidFill>
                <a:srgbClr val="00206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376205994748389"/>
          <c:y val="0.16947118722919688"/>
          <c:w val="0.81718146837300265"/>
          <c:h val="0.830528812770803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Художественно-эстетическое развитие</c:v>
                </c:pt>
              </c:strCache>
            </c:strRef>
          </c:tx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explosion val="20"/>
            <c:spPr>
              <a:solidFill>
                <a:srgbClr val="FFFF0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соответствие возрасту</c:v>
                </c:pt>
                <c:pt idx="2">
                  <c:v>отдельные компоненты не развиты</c:v>
                </c:pt>
                <c:pt idx="3">
                  <c:v>большинство компонентов недостаточно развиты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</c:v>
                </c:pt>
                <c:pt idx="1">
                  <c:v>0.62000000000000044</c:v>
                </c:pt>
                <c:pt idx="2">
                  <c:v>0.26</c:v>
                </c:pt>
                <c:pt idx="3">
                  <c:v>1.0000000000000005E-2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конец</a:t>
            </a:r>
            <a:r>
              <a:rPr lang="ru-RU" sz="2000" baseline="0" dirty="0" smtClean="0">
                <a:solidFill>
                  <a:srgbClr val="002060"/>
                </a:solidFill>
              </a:rPr>
              <a:t> 2015-2016 учебного года</a:t>
            </a:r>
            <a:endParaRPr lang="ru-RU" sz="20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6761283585943557"/>
          <c:y val="4.182724201446438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5413246934138482E-2"/>
          <c:y val="0.21657642986834991"/>
          <c:w val="0.87799223651214209"/>
          <c:h val="0.53417060749031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Художественно-эстетическое развитие</c:v>
                </c:pt>
              </c:strCache>
            </c:strRef>
          </c:tx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соответствие возрастк</c:v>
                </c:pt>
                <c:pt idx="2">
                  <c:v>отдельные компоненты не развиты</c:v>
                </c:pt>
                <c:pt idx="3">
                  <c:v>большинство компонентов недостаточно развиты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0.7000000000000004</c:v>
                </c:pt>
                <c:pt idx="2">
                  <c:v>9.0000000000000024E-2</c:v>
                </c:pt>
                <c:pt idx="3">
                  <c:v>1.0000000000000005E-2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2060"/>
                </a:solidFill>
              </a:rPr>
              <a:t>начало </a:t>
            </a:r>
            <a:r>
              <a:rPr lang="ru-RU" sz="2000" b="1" dirty="0">
                <a:solidFill>
                  <a:srgbClr val="002060"/>
                </a:solidFill>
              </a:rPr>
              <a:t>2015-2016 учебного года</a:t>
            </a:r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2052166692945782"/>
          <c:w val="1"/>
          <c:h val="0.510009134091975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музыкальное развитие начало 2015-2016 учебного года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7,5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92%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соответствие возрасту</c:v>
                </c:pt>
                <c:pt idx="2">
                  <c:v>отдельные компоненты не развиты</c:v>
                </c:pt>
                <c:pt idx="3">
                  <c:v>большинство компонентов недостаточно развиты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0.92</c:v>
                </c:pt>
                <c:pt idx="2" formatCode="General">
                  <c:v>7.5</c:v>
                </c:pt>
                <c:pt idx="3" formatCode="0.00%">
                  <c:v>5.0000000000000027E-3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Социализация,  развитие  общения,  нравственное  воспитание</a:t>
          </a:r>
          <a:endParaRPr lang="ru-RU" sz="2800" b="1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pPr algn="ctr"/>
          <a:r>
            <a:rPr lang="ru-RU" sz="1500" dirty="0" smtClean="0"/>
            <a:t> - у</a:t>
          </a:r>
          <a:r>
            <a:rPr lang="ru-RU" sz="1500" b="1" dirty="0" smtClean="0"/>
            <a:t>своение норм и ценностей, принятых в обществе, </a:t>
          </a:r>
        </a:p>
        <a:p>
          <a:pPr algn="ctr"/>
          <a:r>
            <a:rPr lang="ru-RU" sz="1500" b="1" dirty="0" smtClean="0"/>
            <a:t>- воспитание моральных и нравственных качеств</a:t>
          </a:r>
          <a:endParaRPr lang="ru-RU" sz="15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C9793933-29B3-4914-92BC-19E1E2AAD33D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pPr algn="ctr"/>
          <a:r>
            <a:rPr lang="ru-RU" sz="1500" b="1" dirty="0" smtClean="0"/>
            <a:t>- развитие общения и взаимодействия ребенка с взрослыми и сверстниками, </a:t>
          </a:r>
        </a:p>
        <a:p>
          <a:pPr algn="ctr"/>
          <a:r>
            <a:rPr lang="ru-RU" sz="1500" b="1" dirty="0" smtClean="0"/>
            <a:t>- развитие социального и эмоционального интеллекта, </a:t>
          </a:r>
        </a:p>
        <a:p>
          <a:pPr algn="ctr"/>
          <a:r>
            <a:rPr lang="ru-RU" sz="1500" b="1" dirty="0" smtClean="0"/>
            <a:t>- развитие эмоциональной отзывчивости, сопереживания, уважительного и доброжелательного отношения к окружающим</a:t>
          </a:r>
          <a:endParaRPr lang="ru-RU" sz="1500" b="1" dirty="0"/>
        </a:p>
      </dgm:t>
    </dgm:pt>
    <dgm:pt modelId="{C40B9EA6-183E-4D4D-9691-13C458820A3E}" type="parTrans" cxnId="{4F6B5649-B983-48B3-8C70-A9E5ECD21F87}">
      <dgm:prSet/>
      <dgm:spPr/>
      <dgm:t>
        <a:bodyPr/>
        <a:lstStyle/>
        <a:p>
          <a:endParaRPr lang="ru-RU"/>
        </a:p>
      </dgm:t>
    </dgm:pt>
    <dgm:pt modelId="{15F4CEF6-E9C4-431B-B709-04A44E95BB90}" type="sibTrans" cxnId="{4F6B5649-B983-48B3-8C70-A9E5ECD21F87}">
      <dgm:prSet/>
      <dgm:spPr/>
      <dgm:t>
        <a:bodyPr/>
        <a:lstStyle/>
        <a:p>
          <a:endParaRPr lang="ru-RU"/>
        </a:p>
      </dgm:t>
    </dgm:pt>
    <dgm:pt modelId="{FEF0FFA8-A5DC-43AA-8B45-251C4C2B6668}">
      <dgm:prSet/>
      <dgm:spPr>
        <a:solidFill>
          <a:srgbClr val="CCFFCC">
            <a:alpha val="90000"/>
          </a:srgbClr>
        </a:solidFill>
      </dgm:spPr>
      <dgm:t>
        <a:bodyPr/>
        <a:lstStyle/>
        <a:p>
          <a:pPr algn="ctr"/>
          <a:r>
            <a:rPr lang="ru-RU" b="1" dirty="0" smtClean="0"/>
            <a:t>- формирование готовности детей к совместной деятельности, </a:t>
          </a:r>
        </a:p>
        <a:p>
          <a:pPr algn="ctr"/>
          <a:r>
            <a:rPr lang="ru-RU" b="1" dirty="0" smtClean="0"/>
            <a:t>- развитие умения договариваться, самостоятельно разрешать конфликты со сверстниками; </a:t>
          </a:r>
        </a:p>
        <a:p>
          <a:pPr algn="ctr"/>
          <a:r>
            <a:rPr lang="ru-RU" b="1" dirty="0" smtClean="0"/>
            <a:t>- развитие игровой деятельности</a:t>
          </a:r>
          <a:r>
            <a:rPr lang="ru-RU" dirty="0" smtClean="0"/>
            <a:t>.</a:t>
          </a:r>
          <a:endParaRPr lang="ru-RU" dirty="0"/>
        </a:p>
      </dgm:t>
    </dgm:pt>
    <dgm:pt modelId="{DA48BEC3-21C5-4B88-8F4C-656190609C64}" type="parTrans" cxnId="{E3118B43-DD40-4CE7-AD36-26BBAC7A2EDA}">
      <dgm:prSet/>
      <dgm:spPr/>
      <dgm:t>
        <a:bodyPr/>
        <a:lstStyle/>
        <a:p>
          <a:endParaRPr lang="ru-RU"/>
        </a:p>
      </dgm:t>
    </dgm:pt>
    <dgm:pt modelId="{F53E25FC-5884-400F-9A3F-AC53F63972A4}" type="sibTrans" cxnId="{E3118B43-DD40-4CE7-AD36-26BBAC7A2EDA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5177" custScaleY="118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3"/>
      <dgm:spPr/>
    </dgm:pt>
    <dgm:pt modelId="{5A500236-8547-4068-81AA-B4AA5E02535C}" type="pres">
      <dgm:prSet presAssocID="{131542BF-2B77-45D0-AD4E-C91539CAAC47}" presName="text2" presStyleLbl="fgAcc2" presStyleIdx="0" presStyleCnt="3" custScaleY="204076" custLinFactNeighborX="-23167" custLinFactNeighborY="1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190DC063-9468-4A3A-BB0E-FFA3FE7EB370}" type="pres">
      <dgm:prSet presAssocID="{C40B9EA6-183E-4D4D-9691-13C458820A3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82367BC-BD6C-4ABE-B2CB-C13FFECEF89B}" type="pres">
      <dgm:prSet presAssocID="{C9793933-29B3-4914-92BC-19E1E2AAD33D}" presName="hierRoot2" presStyleCnt="0"/>
      <dgm:spPr/>
    </dgm:pt>
    <dgm:pt modelId="{9D45D8B6-D196-438D-B2C4-B1D331267A01}" type="pres">
      <dgm:prSet presAssocID="{C9793933-29B3-4914-92BC-19E1E2AAD33D}" presName="composite2" presStyleCnt="0"/>
      <dgm:spPr/>
    </dgm:pt>
    <dgm:pt modelId="{A37CC9A0-37D6-4869-87F1-33167469C49F}" type="pres">
      <dgm:prSet presAssocID="{C9793933-29B3-4914-92BC-19E1E2AAD33D}" presName="background2" presStyleLbl="node2" presStyleIdx="1" presStyleCnt="3"/>
      <dgm:spPr/>
    </dgm:pt>
    <dgm:pt modelId="{F9B13E93-23A9-45AB-A6B8-8C27BC0B3D86}" type="pres">
      <dgm:prSet presAssocID="{C9793933-29B3-4914-92BC-19E1E2AAD33D}" presName="text2" presStyleLbl="fgAcc2" presStyleIdx="1" presStyleCnt="3" custScaleX="127968" custScaleY="204076" custLinFactNeighborX="-9091" custLinFactNeighborY="1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BCE5B4-13A5-475C-B8BC-FE891E89DF19}" type="pres">
      <dgm:prSet presAssocID="{C9793933-29B3-4914-92BC-19E1E2AAD33D}" presName="hierChild3" presStyleCnt="0"/>
      <dgm:spPr/>
    </dgm:pt>
    <dgm:pt modelId="{8D5EF414-F3FA-4272-8AA3-C1D818A996CA}" type="pres">
      <dgm:prSet presAssocID="{DA48BEC3-21C5-4B88-8F4C-656190609C6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0194150-B4CE-4CF0-9B50-D667FE2FC522}" type="pres">
      <dgm:prSet presAssocID="{FEF0FFA8-A5DC-43AA-8B45-251C4C2B6668}" presName="hierRoot2" presStyleCnt="0"/>
      <dgm:spPr/>
    </dgm:pt>
    <dgm:pt modelId="{D7A8B575-A77F-47FA-9294-721D45B40B34}" type="pres">
      <dgm:prSet presAssocID="{FEF0FFA8-A5DC-43AA-8B45-251C4C2B6668}" presName="composite2" presStyleCnt="0"/>
      <dgm:spPr/>
    </dgm:pt>
    <dgm:pt modelId="{5224B4A4-B362-4A2E-8071-C075EE6E1132}" type="pres">
      <dgm:prSet presAssocID="{FEF0FFA8-A5DC-43AA-8B45-251C4C2B6668}" presName="background2" presStyleLbl="node2" presStyleIdx="2" presStyleCnt="3"/>
      <dgm:spPr/>
    </dgm:pt>
    <dgm:pt modelId="{A654B25D-4AC0-4C39-A5C9-DF565D1C3A63}" type="pres">
      <dgm:prSet presAssocID="{FEF0FFA8-A5DC-43AA-8B45-251C4C2B6668}" presName="text2" presStyleLbl="fgAcc2" presStyleIdx="2" presStyleCnt="3" custScaleY="204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23C78C-64AC-4415-BF93-326B51908121}" type="pres">
      <dgm:prSet presAssocID="{FEF0FFA8-A5DC-43AA-8B45-251C4C2B6668}" presName="hierChild3" presStyleCnt="0"/>
      <dgm:spPr/>
    </dgm:pt>
  </dgm:ptLst>
  <dgm:cxnLst>
    <dgm:cxn modelId="{1C744254-6C91-4C7F-ADB0-61D51E241537}" type="presOf" srcId="{FEF0FFA8-A5DC-43AA-8B45-251C4C2B6668}" destId="{A654B25D-4AC0-4C39-A5C9-DF565D1C3A63}" srcOrd="0" destOrd="0" presId="urn:microsoft.com/office/officeart/2005/8/layout/hierarchy1"/>
    <dgm:cxn modelId="{DFBDD0C2-DF80-4B2E-BFA3-DD24D887A6CB}" type="presOf" srcId="{DD95E5E9-75A6-4EE6-8F26-224B9B0D02A7}" destId="{DBFAC581-F3AC-4574-9E2C-65EF84083154}" srcOrd="0" destOrd="0" presId="urn:microsoft.com/office/officeart/2005/8/layout/hierarchy1"/>
    <dgm:cxn modelId="{99599E59-53FE-4577-B585-1D1493CFF682}" type="presOf" srcId="{C40B9EA6-183E-4D4D-9691-13C458820A3E}" destId="{190DC063-9468-4A3A-BB0E-FFA3FE7EB370}" srcOrd="0" destOrd="0" presId="urn:microsoft.com/office/officeart/2005/8/layout/hierarchy1"/>
    <dgm:cxn modelId="{4F6B5649-B983-48B3-8C70-A9E5ECD21F87}" srcId="{C1D26866-43D2-47C9-A7B3-11FAC8EFCA53}" destId="{C9793933-29B3-4914-92BC-19E1E2AAD33D}" srcOrd="1" destOrd="0" parTransId="{C40B9EA6-183E-4D4D-9691-13C458820A3E}" sibTransId="{15F4CEF6-E9C4-431B-B709-04A44E95BB90}"/>
    <dgm:cxn modelId="{E3118B43-DD40-4CE7-AD36-26BBAC7A2EDA}" srcId="{C1D26866-43D2-47C9-A7B3-11FAC8EFCA53}" destId="{FEF0FFA8-A5DC-43AA-8B45-251C4C2B6668}" srcOrd="2" destOrd="0" parTransId="{DA48BEC3-21C5-4B88-8F4C-656190609C64}" sibTransId="{F53E25FC-5884-400F-9A3F-AC53F63972A4}"/>
    <dgm:cxn modelId="{7DC4421C-DC89-41A4-A5DE-15A326A09F11}" type="presOf" srcId="{C1D26866-43D2-47C9-A7B3-11FAC8EFCA53}" destId="{5C20B73A-2356-4C4F-99D4-2A581994B9A3}" srcOrd="0" destOrd="0" presId="urn:microsoft.com/office/officeart/2005/8/layout/hierarchy1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5089DEAA-2504-48E5-8C0B-95EA60B63A5B}" type="presOf" srcId="{DA48BEC3-21C5-4B88-8F4C-656190609C64}" destId="{8D5EF414-F3FA-4272-8AA3-C1D818A996CA}" srcOrd="0" destOrd="0" presId="urn:microsoft.com/office/officeart/2005/8/layout/hierarchy1"/>
    <dgm:cxn modelId="{C82623B7-B5D1-4980-ACA5-ECEE60737AB5}" type="presOf" srcId="{131542BF-2B77-45D0-AD4E-C91539CAAC47}" destId="{5A500236-8547-4068-81AA-B4AA5E02535C}" srcOrd="0" destOrd="0" presId="urn:microsoft.com/office/officeart/2005/8/layout/hierarchy1"/>
    <dgm:cxn modelId="{011837DD-E0EF-45FC-BEF3-FCD2E33EC151}" type="presOf" srcId="{C9793933-29B3-4914-92BC-19E1E2AAD33D}" destId="{F9B13E93-23A9-45AB-A6B8-8C27BC0B3D86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C1CDC1B6-A3C4-47EC-9C42-A9DE08D56CCC}" type="presOf" srcId="{2A6F6E6B-DAD3-49F3-AC14-37CC5A1CCDDE}" destId="{D281C3BE-E77D-4C28-8FC0-02301F9181C3}" srcOrd="0" destOrd="0" presId="urn:microsoft.com/office/officeart/2005/8/layout/hierarchy1"/>
    <dgm:cxn modelId="{B75FA4A2-0741-4797-BF9C-CBD00556CBB2}" type="presParOf" srcId="{D281C3BE-E77D-4C28-8FC0-02301F9181C3}" destId="{99F611B9-8096-4945-BF4B-C6AEA81CD6A1}" srcOrd="0" destOrd="0" presId="urn:microsoft.com/office/officeart/2005/8/layout/hierarchy1"/>
    <dgm:cxn modelId="{26B53EC5-6732-4EE0-AF00-38CB0069EF5D}" type="presParOf" srcId="{99F611B9-8096-4945-BF4B-C6AEA81CD6A1}" destId="{E596762B-6557-409B-B3F8-E2FDBA8F106C}" srcOrd="0" destOrd="0" presId="urn:microsoft.com/office/officeart/2005/8/layout/hierarchy1"/>
    <dgm:cxn modelId="{3500F680-20AE-46D1-A906-FB6EF4396C72}" type="presParOf" srcId="{E596762B-6557-409B-B3F8-E2FDBA8F106C}" destId="{D33DA1FF-A3B7-47EC-A94D-DA524181BE00}" srcOrd="0" destOrd="0" presId="urn:microsoft.com/office/officeart/2005/8/layout/hierarchy1"/>
    <dgm:cxn modelId="{930BB312-A4C4-4AAE-9354-A1EF9EED2FD2}" type="presParOf" srcId="{E596762B-6557-409B-B3F8-E2FDBA8F106C}" destId="{5C20B73A-2356-4C4F-99D4-2A581994B9A3}" srcOrd="1" destOrd="0" presId="urn:microsoft.com/office/officeart/2005/8/layout/hierarchy1"/>
    <dgm:cxn modelId="{0909BF0F-F022-41D6-B498-B5CACEAFBC29}" type="presParOf" srcId="{99F611B9-8096-4945-BF4B-C6AEA81CD6A1}" destId="{7503BC88-CDF8-48EF-A6D8-D338A058C1FA}" srcOrd="1" destOrd="0" presId="urn:microsoft.com/office/officeart/2005/8/layout/hierarchy1"/>
    <dgm:cxn modelId="{6630BBA6-C06A-429A-9E24-745CD7505563}" type="presParOf" srcId="{7503BC88-CDF8-48EF-A6D8-D338A058C1FA}" destId="{DBFAC581-F3AC-4574-9E2C-65EF84083154}" srcOrd="0" destOrd="0" presId="urn:microsoft.com/office/officeart/2005/8/layout/hierarchy1"/>
    <dgm:cxn modelId="{49D433E1-49C8-440A-898E-A5B5DF6A7DA6}" type="presParOf" srcId="{7503BC88-CDF8-48EF-A6D8-D338A058C1FA}" destId="{44F76280-9A08-434A-BEB9-4E8913A340F8}" srcOrd="1" destOrd="0" presId="urn:microsoft.com/office/officeart/2005/8/layout/hierarchy1"/>
    <dgm:cxn modelId="{95821C82-D6AD-4D23-B346-26B37F54DE90}" type="presParOf" srcId="{44F76280-9A08-434A-BEB9-4E8913A340F8}" destId="{80F61B23-456A-4D9E-920E-E180C9672719}" srcOrd="0" destOrd="0" presId="urn:microsoft.com/office/officeart/2005/8/layout/hierarchy1"/>
    <dgm:cxn modelId="{7CE5687B-E648-4991-8DA1-FFBE7CFEF08A}" type="presParOf" srcId="{80F61B23-456A-4D9E-920E-E180C9672719}" destId="{AE6F5499-8C6D-4A70-8BE4-6E3B803DC678}" srcOrd="0" destOrd="0" presId="urn:microsoft.com/office/officeart/2005/8/layout/hierarchy1"/>
    <dgm:cxn modelId="{2CEC6F2A-2919-4021-B7F9-17AC8E15283D}" type="presParOf" srcId="{80F61B23-456A-4D9E-920E-E180C9672719}" destId="{5A500236-8547-4068-81AA-B4AA5E02535C}" srcOrd="1" destOrd="0" presId="urn:microsoft.com/office/officeart/2005/8/layout/hierarchy1"/>
    <dgm:cxn modelId="{DC4D9DFC-1531-454C-97F9-33537744DD3E}" type="presParOf" srcId="{44F76280-9A08-434A-BEB9-4E8913A340F8}" destId="{D39DB10E-D029-4E96-AA08-6238AC04E6AF}" srcOrd="1" destOrd="0" presId="urn:microsoft.com/office/officeart/2005/8/layout/hierarchy1"/>
    <dgm:cxn modelId="{99556B10-64F8-4E39-BF6A-A7C3D4B30844}" type="presParOf" srcId="{7503BC88-CDF8-48EF-A6D8-D338A058C1FA}" destId="{190DC063-9468-4A3A-BB0E-FFA3FE7EB370}" srcOrd="2" destOrd="0" presId="urn:microsoft.com/office/officeart/2005/8/layout/hierarchy1"/>
    <dgm:cxn modelId="{3000A5FD-9AF1-45B9-99DA-62A5B01DD233}" type="presParOf" srcId="{7503BC88-CDF8-48EF-A6D8-D338A058C1FA}" destId="{982367BC-BD6C-4ABE-B2CB-C13FFECEF89B}" srcOrd="3" destOrd="0" presId="urn:microsoft.com/office/officeart/2005/8/layout/hierarchy1"/>
    <dgm:cxn modelId="{7122057E-D1D3-4E75-BC47-4B1F5DE7FB15}" type="presParOf" srcId="{982367BC-BD6C-4ABE-B2CB-C13FFECEF89B}" destId="{9D45D8B6-D196-438D-B2C4-B1D331267A01}" srcOrd="0" destOrd="0" presId="urn:microsoft.com/office/officeart/2005/8/layout/hierarchy1"/>
    <dgm:cxn modelId="{95DEE906-3860-49A0-96F7-C5ECE7931EB4}" type="presParOf" srcId="{9D45D8B6-D196-438D-B2C4-B1D331267A01}" destId="{A37CC9A0-37D6-4869-87F1-33167469C49F}" srcOrd="0" destOrd="0" presId="urn:microsoft.com/office/officeart/2005/8/layout/hierarchy1"/>
    <dgm:cxn modelId="{442E070B-A46C-4544-9E7D-1398AF1CF796}" type="presParOf" srcId="{9D45D8B6-D196-438D-B2C4-B1D331267A01}" destId="{F9B13E93-23A9-45AB-A6B8-8C27BC0B3D86}" srcOrd="1" destOrd="0" presId="urn:microsoft.com/office/officeart/2005/8/layout/hierarchy1"/>
    <dgm:cxn modelId="{7C372C96-AF46-44AA-9877-27316EBCC392}" type="presParOf" srcId="{982367BC-BD6C-4ABE-B2CB-C13FFECEF89B}" destId="{F2BCE5B4-13A5-475C-B8BC-FE891E89DF19}" srcOrd="1" destOrd="0" presId="urn:microsoft.com/office/officeart/2005/8/layout/hierarchy1"/>
    <dgm:cxn modelId="{A5F5D6F0-FA71-4313-B72C-AB969E74A6A8}" type="presParOf" srcId="{7503BC88-CDF8-48EF-A6D8-D338A058C1FA}" destId="{8D5EF414-F3FA-4272-8AA3-C1D818A996CA}" srcOrd="4" destOrd="0" presId="urn:microsoft.com/office/officeart/2005/8/layout/hierarchy1"/>
    <dgm:cxn modelId="{6B942C1E-3B4B-4091-8049-88FE402DB4EB}" type="presParOf" srcId="{7503BC88-CDF8-48EF-A6D8-D338A058C1FA}" destId="{60194150-B4CE-4CF0-9B50-D667FE2FC522}" srcOrd="5" destOrd="0" presId="urn:microsoft.com/office/officeart/2005/8/layout/hierarchy1"/>
    <dgm:cxn modelId="{E9C60BF0-87D1-4EF5-94A4-CCF422D18B46}" type="presParOf" srcId="{60194150-B4CE-4CF0-9B50-D667FE2FC522}" destId="{D7A8B575-A77F-47FA-9294-721D45B40B34}" srcOrd="0" destOrd="0" presId="urn:microsoft.com/office/officeart/2005/8/layout/hierarchy1"/>
    <dgm:cxn modelId="{CA25E34E-5739-4AFA-A78C-8B46042FD38C}" type="presParOf" srcId="{D7A8B575-A77F-47FA-9294-721D45B40B34}" destId="{5224B4A4-B362-4A2E-8071-C075EE6E1132}" srcOrd="0" destOrd="0" presId="urn:microsoft.com/office/officeart/2005/8/layout/hierarchy1"/>
    <dgm:cxn modelId="{B14426E6-258E-4EB7-B66C-C944939D7E4A}" type="presParOf" srcId="{D7A8B575-A77F-47FA-9294-721D45B40B34}" destId="{A654B25D-4AC0-4C39-A5C9-DF565D1C3A63}" srcOrd="1" destOrd="0" presId="urn:microsoft.com/office/officeart/2005/8/layout/hierarchy1"/>
    <dgm:cxn modelId="{6482E255-8A98-46EE-99FC-7AD8DB67ED91}" type="presParOf" srcId="{60194150-B4CE-4CF0-9B50-D667FE2FC522}" destId="{3223C78C-64AC-4415-BF93-326B519081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Ребенок в семье и сообществе</a:t>
          </a:r>
          <a:endParaRPr lang="ru-RU" sz="2800" b="1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pPr algn="ctr"/>
          <a:r>
            <a:rPr lang="ru-RU" sz="1600" dirty="0" smtClean="0"/>
            <a:t> - </a:t>
          </a:r>
          <a:r>
            <a:rPr lang="ru-RU" sz="1600" b="1" dirty="0" smtClean="0"/>
            <a:t>формирование образа Я</a:t>
          </a:r>
          <a:endParaRPr lang="ru-RU" sz="16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C9793933-29B3-4914-92BC-19E1E2AAD33D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/>
            <a:t>- принадлежности к своей семье и к сообществу детей  и  взрослых</a:t>
          </a:r>
          <a:endParaRPr lang="ru-RU" sz="1600" b="1" dirty="0"/>
        </a:p>
      </dgm:t>
    </dgm:pt>
    <dgm:pt modelId="{C40B9EA6-183E-4D4D-9691-13C458820A3E}" type="parTrans" cxnId="{4F6B5649-B983-48B3-8C70-A9E5ECD21F87}">
      <dgm:prSet/>
      <dgm:spPr/>
      <dgm:t>
        <a:bodyPr/>
        <a:lstStyle/>
        <a:p>
          <a:endParaRPr lang="ru-RU"/>
        </a:p>
      </dgm:t>
    </dgm:pt>
    <dgm:pt modelId="{15F4CEF6-E9C4-431B-B709-04A44E95BB90}" type="sibTrans" cxnId="{4F6B5649-B983-48B3-8C70-A9E5ECD21F87}">
      <dgm:prSet/>
      <dgm:spPr/>
      <dgm:t>
        <a:bodyPr/>
        <a:lstStyle/>
        <a:p>
          <a:endParaRPr lang="ru-RU"/>
        </a:p>
      </dgm:t>
    </dgm:pt>
    <dgm:pt modelId="{5F38A0A5-DCB4-45AE-A0DE-53EF4D3DE592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/>
            <a:t>- формирование  гендерной,  семейной принадлежности</a:t>
          </a:r>
          <a:endParaRPr lang="ru-RU" sz="1600" dirty="0"/>
        </a:p>
      </dgm:t>
    </dgm:pt>
    <dgm:pt modelId="{DBC04934-BA61-4944-A07E-D3784CE26E19}" type="parTrans" cxnId="{DA9765E7-813A-45C5-A773-4D60F5701D04}">
      <dgm:prSet/>
      <dgm:spPr/>
      <dgm:t>
        <a:bodyPr/>
        <a:lstStyle/>
        <a:p>
          <a:endParaRPr lang="ru-RU"/>
        </a:p>
      </dgm:t>
    </dgm:pt>
    <dgm:pt modelId="{A826624D-3842-49C4-9971-5D80DEE385C4}" type="sibTrans" cxnId="{DA9765E7-813A-45C5-A773-4D60F5701D04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00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3"/>
      <dgm:spPr/>
    </dgm:pt>
    <dgm:pt modelId="{5A500236-8547-4068-81AA-B4AA5E02535C}" type="pres">
      <dgm:prSet presAssocID="{131542BF-2B77-45D0-AD4E-C91539CAAC47}" presName="text2" presStyleLbl="fgAcc2" presStyleIdx="0" presStyleCnt="3" custScaleY="228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190DC063-9468-4A3A-BB0E-FFA3FE7EB370}" type="pres">
      <dgm:prSet presAssocID="{C40B9EA6-183E-4D4D-9691-13C458820A3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82367BC-BD6C-4ABE-B2CB-C13FFECEF89B}" type="pres">
      <dgm:prSet presAssocID="{C9793933-29B3-4914-92BC-19E1E2AAD33D}" presName="hierRoot2" presStyleCnt="0"/>
      <dgm:spPr/>
    </dgm:pt>
    <dgm:pt modelId="{9D45D8B6-D196-438D-B2C4-B1D331267A01}" type="pres">
      <dgm:prSet presAssocID="{C9793933-29B3-4914-92BC-19E1E2AAD33D}" presName="composite2" presStyleCnt="0"/>
      <dgm:spPr/>
    </dgm:pt>
    <dgm:pt modelId="{A37CC9A0-37D6-4869-87F1-33167469C49F}" type="pres">
      <dgm:prSet presAssocID="{C9793933-29B3-4914-92BC-19E1E2AAD33D}" presName="background2" presStyleLbl="node2" presStyleIdx="1" presStyleCnt="3"/>
      <dgm:spPr/>
    </dgm:pt>
    <dgm:pt modelId="{F9B13E93-23A9-45AB-A6B8-8C27BC0B3D86}" type="pres">
      <dgm:prSet presAssocID="{C9793933-29B3-4914-92BC-19E1E2AAD33D}" presName="text2" presStyleLbl="fgAcc2" presStyleIdx="1" presStyleCnt="3" custScaleY="233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BCE5B4-13A5-475C-B8BC-FE891E89DF19}" type="pres">
      <dgm:prSet presAssocID="{C9793933-29B3-4914-92BC-19E1E2AAD33D}" presName="hierChild3" presStyleCnt="0"/>
      <dgm:spPr/>
    </dgm:pt>
    <dgm:pt modelId="{5132BDB5-4499-4F54-A09A-AAA6EB54DFAE}" type="pres">
      <dgm:prSet presAssocID="{DBC04934-BA61-4944-A07E-D3784CE26E1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10EDAE8-ADF8-43E2-8FA0-61F277EA735E}" type="pres">
      <dgm:prSet presAssocID="{5F38A0A5-DCB4-45AE-A0DE-53EF4D3DE592}" presName="hierRoot2" presStyleCnt="0"/>
      <dgm:spPr/>
    </dgm:pt>
    <dgm:pt modelId="{209C5F4B-BE2E-48BA-B970-B13C9CD56559}" type="pres">
      <dgm:prSet presAssocID="{5F38A0A5-DCB4-45AE-A0DE-53EF4D3DE592}" presName="composite2" presStyleCnt="0"/>
      <dgm:spPr/>
    </dgm:pt>
    <dgm:pt modelId="{B42FF1CB-B6CA-482D-AE8E-0E4B2A80DEC1}" type="pres">
      <dgm:prSet presAssocID="{5F38A0A5-DCB4-45AE-A0DE-53EF4D3DE592}" presName="background2" presStyleLbl="node2" presStyleIdx="2" presStyleCnt="3"/>
      <dgm:spPr/>
    </dgm:pt>
    <dgm:pt modelId="{DDB96AB0-DE9E-474B-8157-698125554040}" type="pres">
      <dgm:prSet presAssocID="{5F38A0A5-DCB4-45AE-A0DE-53EF4D3DE592}" presName="text2" presStyleLbl="fgAcc2" presStyleIdx="2" presStyleCnt="3" custScaleY="228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F54CA7-779E-4DAD-9812-8D79FB80AC22}" type="pres">
      <dgm:prSet presAssocID="{5F38A0A5-DCB4-45AE-A0DE-53EF4D3DE592}" presName="hierChild3" presStyleCnt="0"/>
      <dgm:spPr/>
    </dgm:pt>
  </dgm:ptLst>
  <dgm:cxnLst>
    <dgm:cxn modelId="{B10457AA-3FB7-4DBC-8055-BE6927DABA8A}" type="presOf" srcId="{5F38A0A5-DCB4-45AE-A0DE-53EF4D3DE592}" destId="{DDB96AB0-DE9E-474B-8157-698125554040}" srcOrd="0" destOrd="0" presId="urn:microsoft.com/office/officeart/2005/8/layout/hierarchy1"/>
    <dgm:cxn modelId="{CDB6D58F-27DC-4FD6-B43C-8C9573B79680}" type="presOf" srcId="{131542BF-2B77-45D0-AD4E-C91539CAAC47}" destId="{5A500236-8547-4068-81AA-B4AA5E02535C}" srcOrd="0" destOrd="0" presId="urn:microsoft.com/office/officeart/2005/8/layout/hierarchy1"/>
    <dgm:cxn modelId="{4F6B5649-B983-48B3-8C70-A9E5ECD21F87}" srcId="{C1D26866-43D2-47C9-A7B3-11FAC8EFCA53}" destId="{C9793933-29B3-4914-92BC-19E1E2AAD33D}" srcOrd="1" destOrd="0" parTransId="{C40B9EA6-183E-4D4D-9691-13C458820A3E}" sibTransId="{15F4CEF6-E9C4-431B-B709-04A44E95BB90}"/>
    <dgm:cxn modelId="{E32B6C4A-FA84-4997-B6AD-1E7C675EAE22}" type="presOf" srcId="{DBC04934-BA61-4944-A07E-D3784CE26E19}" destId="{5132BDB5-4499-4F54-A09A-AAA6EB54DFAE}" srcOrd="0" destOrd="0" presId="urn:microsoft.com/office/officeart/2005/8/layout/hierarchy1"/>
    <dgm:cxn modelId="{DA9765E7-813A-45C5-A773-4D60F5701D04}" srcId="{C1D26866-43D2-47C9-A7B3-11FAC8EFCA53}" destId="{5F38A0A5-DCB4-45AE-A0DE-53EF4D3DE592}" srcOrd="2" destOrd="0" parTransId="{DBC04934-BA61-4944-A07E-D3784CE26E19}" sibTransId="{A826624D-3842-49C4-9971-5D80DEE385C4}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D0F2A7E4-AD72-4143-9E9D-CD1835E3EA96}" type="presOf" srcId="{C40B9EA6-183E-4D4D-9691-13C458820A3E}" destId="{190DC063-9468-4A3A-BB0E-FFA3FE7EB370}" srcOrd="0" destOrd="0" presId="urn:microsoft.com/office/officeart/2005/8/layout/hierarchy1"/>
    <dgm:cxn modelId="{A2AA55FC-3DF3-427C-877B-4E33A992BE56}" type="presOf" srcId="{DD95E5E9-75A6-4EE6-8F26-224B9B0D02A7}" destId="{DBFAC581-F3AC-4574-9E2C-65EF84083154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49BB45B3-5ACB-40C9-9573-714404E06FEE}" type="presOf" srcId="{C1D26866-43D2-47C9-A7B3-11FAC8EFCA53}" destId="{5C20B73A-2356-4C4F-99D4-2A581994B9A3}" srcOrd="0" destOrd="0" presId="urn:microsoft.com/office/officeart/2005/8/layout/hierarchy1"/>
    <dgm:cxn modelId="{738CEE8E-9E94-47CF-91F1-C9695072DCFF}" type="presOf" srcId="{C9793933-29B3-4914-92BC-19E1E2AAD33D}" destId="{F9B13E93-23A9-45AB-A6B8-8C27BC0B3D86}" srcOrd="0" destOrd="0" presId="urn:microsoft.com/office/officeart/2005/8/layout/hierarchy1"/>
    <dgm:cxn modelId="{B2B2AB6C-3317-4362-A67E-586C5E5E56EC}" type="presOf" srcId="{2A6F6E6B-DAD3-49F3-AC14-37CC5A1CCDDE}" destId="{D281C3BE-E77D-4C28-8FC0-02301F9181C3}" srcOrd="0" destOrd="0" presId="urn:microsoft.com/office/officeart/2005/8/layout/hierarchy1"/>
    <dgm:cxn modelId="{2D5A6C4A-851D-4F41-ADBE-A4E0AF7FE12B}" type="presParOf" srcId="{D281C3BE-E77D-4C28-8FC0-02301F9181C3}" destId="{99F611B9-8096-4945-BF4B-C6AEA81CD6A1}" srcOrd="0" destOrd="0" presId="urn:microsoft.com/office/officeart/2005/8/layout/hierarchy1"/>
    <dgm:cxn modelId="{7A51C206-22A6-436A-B348-51BC506F90B3}" type="presParOf" srcId="{99F611B9-8096-4945-BF4B-C6AEA81CD6A1}" destId="{E596762B-6557-409B-B3F8-E2FDBA8F106C}" srcOrd="0" destOrd="0" presId="urn:microsoft.com/office/officeart/2005/8/layout/hierarchy1"/>
    <dgm:cxn modelId="{D3E7239B-3007-493A-813F-D4687B6591A4}" type="presParOf" srcId="{E596762B-6557-409B-B3F8-E2FDBA8F106C}" destId="{D33DA1FF-A3B7-47EC-A94D-DA524181BE00}" srcOrd="0" destOrd="0" presId="urn:microsoft.com/office/officeart/2005/8/layout/hierarchy1"/>
    <dgm:cxn modelId="{A7641EEE-6279-491D-A9DF-82496E5AC6DF}" type="presParOf" srcId="{E596762B-6557-409B-B3F8-E2FDBA8F106C}" destId="{5C20B73A-2356-4C4F-99D4-2A581994B9A3}" srcOrd="1" destOrd="0" presId="urn:microsoft.com/office/officeart/2005/8/layout/hierarchy1"/>
    <dgm:cxn modelId="{97C9CE56-42B8-4689-AF4A-8D80115740D0}" type="presParOf" srcId="{99F611B9-8096-4945-BF4B-C6AEA81CD6A1}" destId="{7503BC88-CDF8-48EF-A6D8-D338A058C1FA}" srcOrd="1" destOrd="0" presId="urn:microsoft.com/office/officeart/2005/8/layout/hierarchy1"/>
    <dgm:cxn modelId="{C4D56C5A-D732-42FD-BC05-441052CC4D03}" type="presParOf" srcId="{7503BC88-CDF8-48EF-A6D8-D338A058C1FA}" destId="{DBFAC581-F3AC-4574-9E2C-65EF84083154}" srcOrd="0" destOrd="0" presId="urn:microsoft.com/office/officeart/2005/8/layout/hierarchy1"/>
    <dgm:cxn modelId="{0289CF00-DDA0-443D-AF78-5F0054073118}" type="presParOf" srcId="{7503BC88-CDF8-48EF-A6D8-D338A058C1FA}" destId="{44F76280-9A08-434A-BEB9-4E8913A340F8}" srcOrd="1" destOrd="0" presId="urn:microsoft.com/office/officeart/2005/8/layout/hierarchy1"/>
    <dgm:cxn modelId="{7F9A4B42-F756-4ACF-9228-5729228DC8EC}" type="presParOf" srcId="{44F76280-9A08-434A-BEB9-4E8913A340F8}" destId="{80F61B23-456A-4D9E-920E-E180C9672719}" srcOrd="0" destOrd="0" presId="urn:microsoft.com/office/officeart/2005/8/layout/hierarchy1"/>
    <dgm:cxn modelId="{AF757FDB-075F-4256-B983-0C6BD7AA30AA}" type="presParOf" srcId="{80F61B23-456A-4D9E-920E-E180C9672719}" destId="{AE6F5499-8C6D-4A70-8BE4-6E3B803DC678}" srcOrd="0" destOrd="0" presId="urn:microsoft.com/office/officeart/2005/8/layout/hierarchy1"/>
    <dgm:cxn modelId="{BB8C5C32-4223-4C2B-92DF-C0A538C087CF}" type="presParOf" srcId="{80F61B23-456A-4D9E-920E-E180C9672719}" destId="{5A500236-8547-4068-81AA-B4AA5E02535C}" srcOrd="1" destOrd="0" presId="urn:microsoft.com/office/officeart/2005/8/layout/hierarchy1"/>
    <dgm:cxn modelId="{43929E6A-60D0-4108-8104-6271C2A456E6}" type="presParOf" srcId="{44F76280-9A08-434A-BEB9-4E8913A340F8}" destId="{D39DB10E-D029-4E96-AA08-6238AC04E6AF}" srcOrd="1" destOrd="0" presId="urn:microsoft.com/office/officeart/2005/8/layout/hierarchy1"/>
    <dgm:cxn modelId="{E0147FBF-43FC-47E8-88D4-3B487C0ADD48}" type="presParOf" srcId="{7503BC88-CDF8-48EF-A6D8-D338A058C1FA}" destId="{190DC063-9468-4A3A-BB0E-FFA3FE7EB370}" srcOrd="2" destOrd="0" presId="urn:microsoft.com/office/officeart/2005/8/layout/hierarchy1"/>
    <dgm:cxn modelId="{9E637162-2DCB-4911-ABB2-388BDCF1662E}" type="presParOf" srcId="{7503BC88-CDF8-48EF-A6D8-D338A058C1FA}" destId="{982367BC-BD6C-4ABE-B2CB-C13FFECEF89B}" srcOrd="3" destOrd="0" presId="urn:microsoft.com/office/officeart/2005/8/layout/hierarchy1"/>
    <dgm:cxn modelId="{EAC25D56-B7D7-4AB8-BE4F-D37F83476130}" type="presParOf" srcId="{982367BC-BD6C-4ABE-B2CB-C13FFECEF89B}" destId="{9D45D8B6-D196-438D-B2C4-B1D331267A01}" srcOrd="0" destOrd="0" presId="urn:microsoft.com/office/officeart/2005/8/layout/hierarchy1"/>
    <dgm:cxn modelId="{EFE048F8-10EB-42DF-88A0-EF2D628F3931}" type="presParOf" srcId="{9D45D8B6-D196-438D-B2C4-B1D331267A01}" destId="{A37CC9A0-37D6-4869-87F1-33167469C49F}" srcOrd="0" destOrd="0" presId="urn:microsoft.com/office/officeart/2005/8/layout/hierarchy1"/>
    <dgm:cxn modelId="{F9556532-83DD-44AE-B59F-B54AC85B6DD8}" type="presParOf" srcId="{9D45D8B6-D196-438D-B2C4-B1D331267A01}" destId="{F9B13E93-23A9-45AB-A6B8-8C27BC0B3D86}" srcOrd="1" destOrd="0" presId="urn:microsoft.com/office/officeart/2005/8/layout/hierarchy1"/>
    <dgm:cxn modelId="{5DD7F2D5-CF42-4307-98C2-234936974512}" type="presParOf" srcId="{982367BC-BD6C-4ABE-B2CB-C13FFECEF89B}" destId="{F2BCE5B4-13A5-475C-B8BC-FE891E89DF19}" srcOrd="1" destOrd="0" presId="urn:microsoft.com/office/officeart/2005/8/layout/hierarchy1"/>
    <dgm:cxn modelId="{64E9913D-38BC-4C6C-A185-E8E397BE05C2}" type="presParOf" srcId="{7503BC88-CDF8-48EF-A6D8-D338A058C1FA}" destId="{5132BDB5-4499-4F54-A09A-AAA6EB54DFAE}" srcOrd="4" destOrd="0" presId="urn:microsoft.com/office/officeart/2005/8/layout/hierarchy1"/>
    <dgm:cxn modelId="{F67F609A-DE1F-4DAE-9EC4-E5E508DCEF54}" type="presParOf" srcId="{7503BC88-CDF8-48EF-A6D8-D338A058C1FA}" destId="{310EDAE8-ADF8-43E2-8FA0-61F277EA735E}" srcOrd="5" destOrd="0" presId="urn:microsoft.com/office/officeart/2005/8/layout/hierarchy1"/>
    <dgm:cxn modelId="{F2F60E34-65CF-4773-9EA8-34AB9AC90672}" type="presParOf" srcId="{310EDAE8-ADF8-43E2-8FA0-61F277EA735E}" destId="{209C5F4B-BE2E-48BA-B970-B13C9CD56559}" srcOrd="0" destOrd="0" presId="urn:microsoft.com/office/officeart/2005/8/layout/hierarchy1"/>
    <dgm:cxn modelId="{A3814F49-7FBA-45F9-A007-0B95B5217F0E}" type="presParOf" srcId="{209C5F4B-BE2E-48BA-B970-B13C9CD56559}" destId="{B42FF1CB-B6CA-482D-AE8E-0E4B2A80DEC1}" srcOrd="0" destOrd="0" presId="urn:microsoft.com/office/officeart/2005/8/layout/hierarchy1"/>
    <dgm:cxn modelId="{74E1F157-7A58-4BC1-8498-B5F6DC88499E}" type="presParOf" srcId="{209C5F4B-BE2E-48BA-B970-B13C9CD56559}" destId="{DDB96AB0-DE9E-474B-8157-698125554040}" srcOrd="1" destOrd="0" presId="urn:microsoft.com/office/officeart/2005/8/layout/hierarchy1"/>
    <dgm:cxn modelId="{C492D6B8-2180-4FD1-884F-6832FB2E2E87}" type="presParOf" srcId="{310EDAE8-ADF8-43E2-8FA0-61F277EA735E}" destId="{D7F54CA7-779E-4DAD-9812-8D79FB80AC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Самообслуживание, самостоятельность, трудовое воспитание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>
        <a:solidFill>
          <a:srgbClr val="CCFFCC">
            <a:alpha val="89804"/>
          </a:srgbClr>
        </a:solidFill>
      </dgm:spPr>
      <dgm:t>
        <a:bodyPr/>
        <a:lstStyle/>
        <a:p>
          <a:pPr algn="ctr"/>
          <a:r>
            <a:rPr lang="ru-RU" sz="700" dirty="0" smtClean="0"/>
            <a:t> </a:t>
          </a:r>
          <a:r>
            <a:rPr lang="ru-RU" sz="1400" b="1" dirty="0" smtClean="0"/>
            <a:t>- </a:t>
          </a:r>
          <a:r>
            <a:rPr lang="ru-RU" sz="1600" b="1" dirty="0" smtClean="0"/>
            <a:t>развитие навыков </a:t>
          </a:r>
          <a:r>
            <a:rPr lang="ru-RU" sz="1600" b="1" dirty="0" err="1" smtClean="0"/>
            <a:t>самообслужива-ния</a:t>
          </a:r>
          <a:r>
            <a:rPr lang="ru-RU" sz="1600" b="1" dirty="0" smtClean="0"/>
            <a:t>; </a:t>
          </a:r>
        </a:p>
        <a:p>
          <a:pPr algn="ctr"/>
          <a:r>
            <a:rPr lang="ru-RU" sz="1600" b="1" dirty="0" smtClean="0"/>
            <a:t>- становление самостоятельно-</a:t>
          </a:r>
          <a:r>
            <a:rPr lang="ru-RU" sz="1600" b="1" dirty="0" err="1" smtClean="0"/>
            <a:t>сти</a:t>
          </a:r>
          <a:r>
            <a:rPr lang="ru-RU" sz="1600" b="1" dirty="0" smtClean="0"/>
            <a:t>, </a:t>
          </a:r>
          <a:r>
            <a:rPr lang="ru-RU" sz="1600" b="1" dirty="0" err="1" smtClean="0"/>
            <a:t>целенапра-вленности</a:t>
          </a:r>
          <a:r>
            <a:rPr lang="ru-RU" sz="1600" b="1" dirty="0" smtClean="0"/>
            <a:t> и </a:t>
          </a:r>
          <a:r>
            <a:rPr lang="ru-RU" sz="1600" b="1" dirty="0" err="1" smtClean="0"/>
            <a:t>саморегуляции</a:t>
          </a:r>
          <a:r>
            <a:rPr lang="ru-RU" sz="1600" b="1" dirty="0" smtClean="0"/>
            <a:t> собственных действий</a:t>
          </a:r>
          <a:endParaRPr lang="ru-RU" sz="16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B0765F2F-352F-4B56-96B7-4AB83F862781}">
      <dgm:prSet custT="1"/>
      <dgm:spPr>
        <a:solidFill>
          <a:srgbClr val="CCFFCC">
            <a:alpha val="89804"/>
          </a:srgbClr>
        </a:solidFill>
      </dgm:spPr>
      <dgm:t>
        <a:bodyPr/>
        <a:lstStyle/>
        <a:p>
          <a:pPr algn="ctr"/>
          <a:r>
            <a:rPr lang="ru-RU" sz="1600" b="1" dirty="0" smtClean="0"/>
            <a:t>- воспитание культурно-гигиенических навыков</a:t>
          </a:r>
          <a:endParaRPr lang="ru-RU" sz="1600" b="1" dirty="0"/>
        </a:p>
      </dgm:t>
    </dgm:pt>
    <dgm:pt modelId="{EAA2A8ED-0547-40DA-8535-51ABF6183A78}" type="parTrans" cxnId="{F2602BCC-20A1-4D83-AF12-47BF544E9F52}">
      <dgm:prSet/>
      <dgm:spPr/>
      <dgm:t>
        <a:bodyPr/>
        <a:lstStyle/>
        <a:p>
          <a:endParaRPr lang="ru-RU"/>
        </a:p>
      </dgm:t>
    </dgm:pt>
    <dgm:pt modelId="{D68C35B6-67D3-4791-AE0C-3F903E0145D0}" type="sibTrans" cxnId="{F2602BCC-20A1-4D83-AF12-47BF544E9F52}">
      <dgm:prSet/>
      <dgm:spPr/>
      <dgm:t>
        <a:bodyPr/>
        <a:lstStyle/>
        <a:p>
          <a:endParaRPr lang="ru-RU"/>
        </a:p>
      </dgm:t>
    </dgm:pt>
    <dgm:pt modelId="{63F89C3F-F3ED-44A9-83E2-7654E0FF4340}">
      <dgm:prSet custT="1"/>
      <dgm:spPr>
        <a:solidFill>
          <a:srgbClr val="CCFFCC">
            <a:alpha val="89804"/>
          </a:srgbClr>
        </a:solidFill>
      </dgm:spPr>
      <dgm:t>
        <a:bodyPr/>
        <a:lstStyle/>
        <a:p>
          <a:pPr algn="ctr"/>
          <a:r>
            <a:rPr lang="ru-RU" sz="1600" b="1" dirty="0" smtClean="0"/>
            <a:t>- формирование позитивных установок к различным видам труда и творчества, воспитание положительного отношения к труду</a:t>
          </a:r>
          <a:endParaRPr lang="ru-RU" sz="1600" b="1" dirty="0"/>
        </a:p>
      </dgm:t>
    </dgm:pt>
    <dgm:pt modelId="{10FC1F9A-B016-4196-9A15-E3996EBB15CE}" type="parTrans" cxnId="{6770678A-B5F4-4C43-B0A9-2325DEACD286}">
      <dgm:prSet/>
      <dgm:spPr/>
      <dgm:t>
        <a:bodyPr/>
        <a:lstStyle/>
        <a:p>
          <a:endParaRPr lang="ru-RU"/>
        </a:p>
      </dgm:t>
    </dgm:pt>
    <dgm:pt modelId="{FABD0B22-5E6A-4776-84E7-0E59D980502D}" type="sibTrans" cxnId="{6770678A-B5F4-4C43-B0A9-2325DEACD286}">
      <dgm:prSet/>
      <dgm:spPr/>
      <dgm:t>
        <a:bodyPr/>
        <a:lstStyle/>
        <a:p>
          <a:endParaRPr lang="ru-RU"/>
        </a:p>
      </dgm:t>
    </dgm:pt>
    <dgm:pt modelId="{718B4B73-E3AC-4B57-B888-9BF7911382E3}">
      <dgm:prSet custT="1"/>
      <dgm:spPr>
        <a:solidFill>
          <a:srgbClr val="CCFFCC">
            <a:alpha val="89804"/>
          </a:srgbClr>
        </a:solidFill>
      </dgm:spPr>
      <dgm:t>
        <a:bodyPr/>
        <a:lstStyle/>
        <a:p>
          <a:pPr algn="ctr"/>
          <a:r>
            <a:rPr lang="ru-RU" sz="1600" b="1" dirty="0" smtClean="0"/>
            <a:t>- </a:t>
          </a:r>
          <a:r>
            <a:rPr lang="ru-RU" sz="1600" b="1" dirty="0" err="1" smtClean="0"/>
            <a:t>формирова-ние</a:t>
          </a:r>
          <a:r>
            <a:rPr lang="ru-RU" sz="1600" b="1" dirty="0" smtClean="0"/>
            <a:t> первичных представлений о труде взрослых, его роли в обществе и жизни каждого человека</a:t>
          </a:r>
          <a:endParaRPr lang="ru-RU" sz="1600" b="1" dirty="0"/>
        </a:p>
      </dgm:t>
    </dgm:pt>
    <dgm:pt modelId="{4A89BF48-6CDA-4D79-84A6-67D0DF943509}" type="parTrans" cxnId="{E8655DEF-1531-4CC6-B80B-0973046ED3FC}">
      <dgm:prSet/>
      <dgm:spPr/>
      <dgm:t>
        <a:bodyPr/>
        <a:lstStyle/>
        <a:p>
          <a:endParaRPr lang="ru-RU"/>
        </a:p>
      </dgm:t>
    </dgm:pt>
    <dgm:pt modelId="{3358A1FA-99CF-43EA-8A6E-58EB13A570BE}" type="sibTrans" cxnId="{E8655DEF-1531-4CC6-B80B-0973046ED3FC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385548" custScaleY="168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4"/>
      <dgm:spPr/>
    </dgm:pt>
    <dgm:pt modelId="{5A500236-8547-4068-81AA-B4AA5E02535C}" type="pres">
      <dgm:prSet presAssocID="{131542BF-2B77-45D0-AD4E-C91539CAAC47}" presName="text2" presStyleLbl="fgAcc2" presStyleIdx="0" presStyleCnt="4" custScaleX="140613" custScaleY="439277" custLinFactNeighborX="-11354" custLinFactNeighborY="37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1B9EBF83-A93C-49E8-AD43-F1E074FD1268}" type="pres">
      <dgm:prSet presAssocID="{EAA2A8ED-0547-40DA-8535-51ABF6183A78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96719F0-7B5A-4B17-BDAF-D7F68E895009}" type="pres">
      <dgm:prSet presAssocID="{B0765F2F-352F-4B56-96B7-4AB83F862781}" presName="hierRoot2" presStyleCnt="0"/>
      <dgm:spPr/>
    </dgm:pt>
    <dgm:pt modelId="{5EEFD77B-2328-42C6-A553-0DDE7DD74B7C}" type="pres">
      <dgm:prSet presAssocID="{B0765F2F-352F-4B56-96B7-4AB83F862781}" presName="composite2" presStyleCnt="0"/>
      <dgm:spPr/>
    </dgm:pt>
    <dgm:pt modelId="{66944716-136E-4FD3-8C82-BED79DCE9B62}" type="pres">
      <dgm:prSet presAssocID="{B0765F2F-352F-4B56-96B7-4AB83F862781}" presName="background2" presStyleLbl="node2" presStyleIdx="1" presStyleCnt="4"/>
      <dgm:spPr/>
    </dgm:pt>
    <dgm:pt modelId="{DB81F394-7632-462C-810F-8AB98E46830E}" type="pres">
      <dgm:prSet presAssocID="{B0765F2F-352F-4B56-96B7-4AB83F862781}" presName="text2" presStyleLbl="fgAcc2" presStyleIdx="1" presStyleCnt="4" custScaleX="123735" custScaleY="442097" custLinFactNeighborX="-3405" custLinFactNeighborY="-5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EBD6DC-F309-4BAB-8740-D41B605B89C5}" type="pres">
      <dgm:prSet presAssocID="{B0765F2F-352F-4B56-96B7-4AB83F862781}" presName="hierChild3" presStyleCnt="0"/>
      <dgm:spPr/>
    </dgm:pt>
    <dgm:pt modelId="{26DCEBD4-72AB-4BF4-AEAE-8A2180AD1D53}" type="pres">
      <dgm:prSet presAssocID="{10FC1F9A-B016-4196-9A15-E3996EBB15CE}" presName="Name10" presStyleLbl="parChTrans1D2" presStyleIdx="2" presStyleCnt="4"/>
      <dgm:spPr/>
      <dgm:t>
        <a:bodyPr/>
        <a:lstStyle/>
        <a:p>
          <a:endParaRPr lang="ru-RU"/>
        </a:p>
      </dgm:t>
    </dgm:pt>
    <dgm:pt modelId="{ACDCE826-5570-4864-A3AA-887F8413D7E9}" type="pres">
      <dgm:prSet presAssocID="{63F89C3F-F3ED-44A9-83E2-7654E0FF4340}" presName="hierRoot2" presStyleCnt="0"/>
      <dgm:spPr/>
    </dgm:pt>
    <dgm:pt modelId="{A14098FE-7FD1-472D-B37C-E522C2773460}" type="pres">
      <dgm:prSet presAssocID="{63F89C3F-F3ED-44A9-83E2-7654E0FF4340}" presName="composite2" presStyleCnt="0"/>
      <dgm:spPr/>
    </dgm:pt>
    <dgm:pt modelId="{7A3DCD5E-EB5D-4B62-BA16-64C443B4C58F}" type="pres">
      <dgm:prSet presAssocID="{63F89C3F-F3ED-44A9-83E2-7654E0FF4340}" presName="background2" presStyleLbl="node2" presStyleIdx="2" presStyleCnt="4"/>
      <dgm:spPr/>
    </dgm:pt>
    <dgm:pt modelId="{FBB4281E-D2A7-4EB1-92AC-814E0FB6DCF4}" type="pres">
      <dgm:prSet presAssocID="{63F89C3F-F3ED-44A9-83E2-7654E0FF4340}" presName="text2" presStyleLbl="fgAcc2" presStyleIdx="2" presStyleCnt="4" custScaleX="140613" custScaleY="442265" custLinFactNeighborX="-10534" custLinFactNeighborY="2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70D5B-F979-4E74-A7D7-DE6C8D583913}" type="pres">
      <dgm:prSet presAssocID="{63F89C3F-F3ED-44A9-83E2-7654E0FF4340}" presName="hierChild3" presStyleCnt="0"/>
      <dgm:spPr/>
    </dgm:pt>
    <dgm:pt modelId="{BAAD0002-05F0-4C17-96B2-C66ECDF88873}" type="pres">
      <dgm:prSet presAssocID="{4A89BF48-6CDA-4D79-84A6-67D0DF94350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EA2D3048-50CF-4D63-8143-CFD132E96C47}" type="pres">
      <dgm:prSet presAssocID="{718B4B73-E3AC-4B57-B888-9BF7911382E3}" presName="hierRoot2" presStyleCnt="0"/>
      <dgm:spPr/>
    </dgm:pt>
    <dgm:pt modelId="{74ECAFBA-E878-4866-B6D9-CC948CF32F18}" type="pres">
      <dgm:prSet presAssocID="{718B4B73-E3AC-4B57-B888-9BF7911382E3}" presName="composite2" presStyleCnt="0"/>
      <dgm:spPr/>
    </dgm:pt>
    <dgm:pt modelId="{08F1535D-D11A-4689-9B3C-0C918A7D81D7}" type="pres">
      <dgm:prSet presAssocID="{718B4B73-E3AC-4B57-B888-9BF7911382E3}" presName="background2" presStyleLbl="node2" presStyleIdx="3" presStyleCnt="4"/>
      <dgm:spPr/>
    </dgm:pt>
    <dgm:pt modelId="{022294EB-18F4-4383-973F-5637B4E00E15}" type="pres">
      <dgm:prSet presAssocID="{718B4B73-E3AC-4B57-B888-9BF7911382E3}" presName="text2" presStyleLbl="fgAcc2" presStyleIdx="3" presStyleCnt="4" custScaleX="122783" custScaleY="444651" custLinFactNeighborX="-3685" custLinFactNeighborY="2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35F3A7-0888-4BCF-85D0-5326F9F2FCAD}" type="pres">
      <dgm:prSet presAssocID="{718B4B73-E3AC-4B57-B888-9BF7911382E3}" presName="hierChild3" presStyleCnt="0"/>
      <dgm:spPr/>
    </dgm:pt>
  </dgm:ptLst>
  <dgm:cxnLst>
    <dgm:cxn modelId="{0797C465-1011-41AA-BF13-78A3F6EC371F}" type="presOf" srcId="{131542BF-2B77-45D0-AD4E-C91539CAAC47}" destId="{5A500236-8547-4068-81AA-B4AA5E02535C}" srcOrd="0" destOrd="0" presId="urn:microsoft.com/office/officeart/2005/8/layout/hierarchy1"/>
    <dgm:cxn modelId="{7653448B-7DC1-4496-BB46-D3F94B3BA83D}" type="presOf" srcId="{4A89BF48-6CDA-4D79-84A6-67D0DF943509}" destId="{BAAD0002-05F0-4C17-96B2-C66ECDF88873}" srcOrd="0" destOrd="0" presId="urn:microsoft.com/office/officeart/2005/8/layout/hierarchy1"/>
    <dgm:cxn modelId="{A1B8E013-D86F-4ACE-AC6A-6510461B7325}" type="presOf" srcId="{718B4B73-E3AC-4B57-B888-9BF7911382E3}" destId="{022294EB-18F4-4383-973F-5637B4E00E15}" srcOrd="0" destOrd="0" presId="urn:microsoft.com/office/officeart/2005/8/layout/hierarchy1"/>
    <dgm:cxn modelId="{BB3EC335-8E7A-4A91-92E0-FCEFCC25D25C}" type="presOf" srcId="{B0765F2F-352F-4B56-96B7-4AB83F862781}" destId="{DB81F394-7632-462C-810F-8AB98E46830E}" srcOrd="0" destOrd="0" presId="urn:microsoft.com/office/officeart/2005/8/layout/hierarchy1"/>
    <dgm:cxn modelId="{F2602BCC-20A1-4D83-AF12-47BF544E9F52}" srcId="{C1D26866-43D2-47C9-A7B3-11FAC8EFCA53}" destId="{B0765F2F-352F-4B56-96B7-4AB83F862781}" srcOrd="1" destOrd="0" parTransId="{EAA2A8ED-0547-40DA-8535-51ABF6183A78}" sibTransId="{D68C35B6-67D3-4791-AE0C-3F903E0145D0}"/>
    <dgm:cxn modelId="{FA4A37E4-FE95-4C5A-8295-1EBFB25E17D1}" type="presOf" srcId="{63F89C3F-F3ED-44A9-83E2-7654E0FF4340}" destId="{FBB4281E-D2A7-4EB1-92AC-814E0FB6DCF4}" srcOrd="0" destOrd="0" presId="urn:microsoft.com/office/officeart/2005/8/layout/hierarchy1"/>
    <dgm:cxn modelId="{8DC1798E-CFF7-4C98-8C59-9D2059E3814C}" type="presOf" srcId="{C1D26866-43D2-47C9-A7B3-11FAC8EFCA53}" destId="{5C20B73A-2356-4C4F-99D4-2A581994B9A3}" srcOrd="0" destOrd="0" presId="urn:microsoft.com/office/officeart/2005/8/layout/hierarchy1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6770678A-B5F4-4C43-B0A9-2325DEACD286}" srcId="{C1D26866-43D2-47C9-A7B3-11FAC8EFCA53}" destId="{63F89C3F-F3ED-44A9-83E2-7654E0FF4340}" srcOrd="2" destOrd="0" parTransId="{10FC1F9A-B016-4196-9A15-E3996EBB15CE}" sibTransId="{FABD0B22-5E6A-4776-84E7-0E59D980502D}"/>
    <dgm:cxn modelId="{8BE28751-00C0-42A7-97DC-DF67CE0AE241}" type="presOf" srcId="{DD95E5E9-75A6-4EE6-8F26-224B9B0D02A7}" destId="{DBFAC581-F3AC-4574-9E2C-65EF84083154}" srcOrd="0" destOrd="0" presId="urn:microsoft.com/office/officeart/2005/8/layout/hierarchy1"/>
    <dgm:cxn modelId="{D8780891-7506-4DE3-8FE5-CD9FEF24E5A7}" type="presOf" srcId="{10FC1F9A-B016-4196-9A15-E3996EBB15CE}" destId="{26DCEBD4-72AB-4BF4-AEAE-8A2180AD1D53}" srcOrd="0" destOrd="0" presId="urn:microsoft.com/office/officeart/2005/8/layout/hierarchy1"/>
    <dgm:cxn modelId="{F055D1C7-16E9-4C85-B9CA-F124744907DC}" type="presOf" srcId="{2A6F6E6B-DAD3-49F3-AC14-37CC5A1CCDDE}" destId="{D281C3BE-E77D-4C28-8FC0-02301F9181C3}" srcOrd="0" destOrd="0" presId="urn:microsoft.com/office/officeart/2005/8/layout/hierarchy1"/>
    <dgm:cxn modelId="{7B6D1F54-9FD6-4683-9464-D29354B2A940}" type="presOf" srcId="{EAA2A8ED-0547-40DA-8535-51ABF6183A78}" destId="{1B9EBF83-A93C-49E8-AD43-F1E074FD1268}" srcOrd="0" destOrd="0" presId="urn:microsoft.com/office/officeart/2005/8/layout/hierarchy1"/>
    <dgm:cxn modelId="{E8655DEF-1531-4CC6-B80B-0973046ED3FC}" srcId="{C1D26866-43D2-47C9-A7B3-11FAC8EFCA53}" destId="{718B4B73-E3AC-4B57-B888-9BF7911382E3}" srcOrd="3" destOrd="0" parTransId="{4A89BF48-6CDA-4D79-84A6-67D0DF943509}" sibTransId="{3358A1FA-99CF-43EA-8A6E-58EB13A570BE}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9DF221CA-8872-48D5-BCA4-2953306F2F45}" type="presParOf" srcId="{D281C3BE-E77D-4C28-8FC0-02301F9181C3}" destId="{99F611B9-8096-4945-BF4B-C6AEA81CD6A1}" srcOrd="0" destOrd="0" presId="urn:microsoft.com/office/officeart/2005/8/layout/hierarchy1"/>
    <dgm:cxn modelId="{98DB5313-1E61-4AA2-889A-B7CC7D3B9AF3}" type="presParOf" srcId="{99F611B9-8096-4945-BF4B-C6AEA81CD6A1}" destId="{E596762B-6557-409B-B3F8-E2FDBA8F106C}" srcOrd="0" destOrd="0" presId="urn:microsoft.com/office/officeart/2005/8/layout/hierarchy1"/>
    <dgm:cxn modelId="{C02EC524-0E20-419F-A697-090A53A367BF}" type="presParOf" srcId="{E596762B-6557-409B-B3F8-E2FDBA8F106C}" destId="{D33DA1FF-A3B7-47EC-A94D-DA524181BE00}" srcOrd="0" destOrd="0" presId="urn:microsoft.com/office/officeart/2005/8/layout/hierarchy1"/>
    <dgm:cxn modelId="{D8A827EE-DA70-442D-B030-131FF80B5A0C}" type="presParOf" srcId="{E596762B-6557-409B-B3F8-E2FDBA8F106C}" destId="{5C20B73A-2356-4C4F-99D4-2A581994B9A3}" srcOrd="1" destOrd="0" presId="urn:microsoft.com/office/officeart/2005/8/layout/hierarchy1"/>
    <dgm:cxn modelId="{2FE47A9C-893E-40FF-8EAE-AF64EC43E523}" type="presParOf" srcId="{99F611B9-8096-4945-BF4B-C6AEA81CD6A1}" destId="{7503BC88-CDF8-48EF-A6D8-D338A058C1FA}" srcOrd="1" destOrd="0" presId="urn:microsoft.com/office/officeart/2005/8/layout/hierarchy1"/>
    <dgm:cxn modelId="{E7A26482-7D6A-498D-9713-9C188D548FEF}" type="presParOf" srcId="{7503BC88-CDF8-48EF-A6D8-D338A058C1FA}" destId="{DBFAC581-F3AC-4574-9E2C-65EF84083154}" srcOrd="0" destOrd="0" presId="urn:microsoft.com/office/officeart/2005/8/layout/hierarchy1"/>
    <dgm:cxn modelId="{A83D61D3-F8D9-4A2C-B9F9-0EA3FC6C66C1}" type="presParOf" srcId="{7503BC88-CDF8-48EF-A6D8-D338A058C1FA}" destId="{44F76280-9A08-434A-BEB9-4E8913A340F8}" srcOrd="1" destOrd="0" presId="urn:microsoft.com/office/officeart/2005/8/layout/hierarchy1"/>
    <dgm:cxn modelId="{0A687FAF-4076-4897-A222-44C9E4C9D324}" type="presParOf" srcId="{44F76280-9A08-434A-BEB9-4E8913A340F8}" destId="{80F61B23-456A-4D9E-920E-E180C9672719}" srcOrd="0" destOrd="0" presId="urn:microsoft.com/office/officeart/2005/8/layout/hierarchy1"/>
    <dgm:cxn modelId="{437DBB9C-741F-460B-9B78-F92303E24B4A}" type="presParOf" srcId="{80F61B23-456A-4D9E-920E-E180C9672719}" destId="{AE6F5499-8C6D-4A70-8BE4-6E3B803DC678}" srcOrd="0" destOrd="0" presId="urn:microsoft.com/office/officeart/2005/8/layout/hierarchy1"/>
    <dgm:cxn modelId="{34A9356E-29C4-4778-9741-F73507385DD2}" type="presParOf" srcId="{80F61B23-456A-4D9E-920E-E180C9672719}" destId="{5A500236-8547-4068-81AA-B4AA5E02535C}" srcOrd="1" destOrd="0" presId="urn:microsoft.com/office/officeart/2005/8/layout/hierarchy1"/>
    <dgm:cxn modelId="{4DE202EA-7C33-4D73-91A9-1E0A2AE2C168}" type="presParOf" srcId="{44F76280-9A08-434A-BEB9-4E8913A340F8}" destId="{D39DB10E-D029-4E96-AA08-6238AC04E6AF}" srcOrd="1" destOrd="0" presId="urn:microsoft.com/office/officeart/2005/8/layout/hierarchy1"/>
    <dgm:cxn modelId="{4B08016A-20E7-445A-B0A7-DA54676E9FD1}" type="presParOf" srcId="{7503BC88-CDF8-48EF-A6D8-D338A058C1FA}" destId="{1B9EBF83-A93C-49E8-AD43-F1E074FD1268}" srcOrd="2" destOrd="0" presId="urn:microsoft.com/office/officeart/2005/8/layout/hierarchy1"/>
    <dgm:cxn modelId="{65CE6B52-4C76-440D-B33F-824F1F0A08DB}" type="presParOf" srcId="{7503BC88-CDF8-48EF-A6D8-D338A058C1FA}" destId="{B96719F0-7B5A-4B17-BDAF-D7F68E895009}" srcOrd="3" destOrd="0" presId="urn:microsoft.com/office/officeart/2005/8/layout/hierarchy1"/>
    <dgm:cxn modelId="{C2DAC002-C1BA-466D-BEDF-1D6437F4C76E}" type="presParOf" srcId="{B96719F0-7B5A-4B17-BDAF-D7F68E895009}" destId="{5EEFD77B-2328-42C6-A553-0DDE7DD74B7C}" srcOrd="0" destOrd="0" presId="urn:microsoft.com/office/officeart/2005/8/layout/hierarchy1"/>
    <dgm:cxn modelId="{A751A530-4017-4650-AD6C-66445CD4D95A}" type="presParOf" srcId="{5EEFD77B-2328-42C6-A553-0DDE7DD74B7C}" destId="{66944716-136E-4FD3-8C82-BED79DCE9B62}" srcOrd="0" destOrd="0" presId="urn:microsoft.com/office/officeart/2005/8/layout/hierarchy1"/>
    <dgm:cxn modelId="{4B44209E-86EC-46E0-B97C-DBAD532BD96C}" type="presParOf" srcId="{5EEFD77B-2328-42C6-A553-0DDE7DD74B7C}" destId="{DB81F394-7632-462C-810F-8AB98E46830E}" srcOrd="1" destOrd="0" presId="urn:microsoft.com/office/officeart/2005/8/layout/hierarchy1"/>
    <dgm:cxn modelId="{103E867F-2C46-4AA6-8870-164E0B22E59B}" type="presParOf" srcId="{B96719F0-7B5A-4B17-BDAF-D7F68E895009}" destId="{47EBD6DC-F309-4BAB-8740-D41B605B89C5}" srcOrd="1" destOrd="0" presId="urn:microsoft.com/office/officeart/2005/8/layout/hierarchy1"/>
    <dgm:cxn modelId="{2FAC414D-ACFA-4EAE-8F89-B16EB6A7DE7E}" type="presParOf" srcId="{7503BC88-CDF8-48EF-A6D8-D338A058C1FA}" destId="{26DCEBD4-72AB-4BF4-AEAE-8A2180AD1D53}" srcOrd="4" destOrd="0" presId="urn:microsoft.com/office/officeart/2005/8/layout/hierarchy1"/>
    <dgm:cxn modelId="{EAFD0265-E74B-498E-B281-DE3F24242EC9}" type="presParOf" srcId="{7503BC88-CDF8-48EF-A6D8-D338A058C1FA}" destId="{ACDCE826-5570-4864-A3AA-887F8413D7E9}" srcOrd="5" destOrd="0" presId="urn:microsoft.com/office/officeart/2005/8/layout/hierarchy1"/>
    <dgm:cxn modelId="{CE122BA7-40C4-4A44-AA00-1664233E61AF}" type="presParOf" srcId="{ACDCE826-5570-4864-A3AA-887F8413D7E9}" destId="{A14098FE-7FD1-472D-B37C-E522C2773460}" srcOrd="0" destOrd="0" presId="urn:microsoft.com/office/officeart/2005/8/layout/hierarchy1"/>
    <dgm:cxn modelId="{3251AA48-0254-4A95-93CF-A0910CEA8A2E}" type="presParOf" srcId="{A14098FE-7FD1-472D-B37C-E522C2773460}" destId="{7A3DCD5E-EB5D-4B62-BA16-64C443B4C58F}" srcOrd="0" destOrd="0" presId="urn:microsoft.com/office/officeart/2005/8/layout/hierarchy1"/>
    <dgm:cxn modelId="{2291BD7A-005F-45B2-BBA1-7FBEC02FBB2C}" type="presParOf" srcId="{A14098FE-7FD1-472D-B37C-E522C2773460}" destId="{FBB4281E-D2A7-4EB1-92AC-814E0FB6DCF4}" srcOrd="1" destOrd="0" presId="urn:microsoft.com/office/officeart/2005/8/layout/hierarchy1"/>
    <dgm:cxn modelId="{6226A530-7984-448C-956F-C0E6BBA28D9B}" type="presParOf" srcId="{ACDCE826-5570-4864-A3AA-887F8413D7E9}" destId="{63570D5B-F979-4E74-A7D7-DE6C8D583913}" srcOrd="1" destOrd="0" presId="urn:microsoft.com/office/officeart/2005/8/layout/hierarchy1"/>
    <dgm:cxn modelId="{2F784278-03C9-48A7-9B52-ED769923A266}" type="presParOf" srcId="{7503BC88-CDF8-48EF-A6D8-D338A058C1FA}" destId="{BAAD0002-05F0-4C17-96B2-C66ECDF88873}" srcOrd="6" destOrd="0" presId="urn:microsoft.com/office/officeart/2005/8/layout/hierarchy1"/>
    <dgm:cxn modelId="{8F20EDF0-4ED0-4929-989A-174D672C9F79}" type="presParOf" srcId="{7503BC88-CDF8-48EF-A6D8-D338A058C1FA}" destId="{EA2D3048-50CF-4D63-8143-CFD132E96C47}" srcOrd="7" destOrd="0" presId="urn:microsoft.com/office/officeart/2005/8/layout/hierarchy1"/>
    <dgm:cxn modelId="{F8739122-3081-437E-A035-221FBFA46EDD}" type="presParOf" srcId="{EA2D3048-50CF-4D63-8143-CFD132E96C47}" destId="{74ECAFBA-E878-4866-B6D9-CC948CF32F18}" srcOrd="0" destOrd="0" presId="urn:microsoft.com/office/officeart/2005/8/layout/hierarchy1"/>
    <dgm:cxn modelId="{43AAB65B-EE8C-4BC7-84AE-2240A15881BC}" type="presParOf" srcId="{74ECAFBA-E878-4866-B6D9-CC948CF32F18}" destId="{08F1535D-D11A-4689-9B3C-0C918A7D81D7}" srcOrd="0" destOrd="0" presId="urn:microsoft.com/office/officeart/2005/8/layout/hierarchy1"/>
    <dgm:cxn modelId="{F9D65496-9D01-4FC4-98BD-0E4706043C7E}" type="presParOf" srcId="{74ECAFBA-E878-4866-B6D9-CC948CF32F18}" destId="{022294EB-18F4-4383-973F-5637B4E00E15}" srcOrd="1" destOrd="0" presId="urn:microsoft.com/office/officeart/2005/8/layout/hierarchy1"/>
    <dgm:cxn modelId="{6AF06AD3-1127-4B02-9A94-56976ADD0C01}" type="presParOf" srcId="{EA2D3048-50CF-4D63-8143-CFD132E96C47}" destId="{6235F3A7-0888-4BCF-85D0-5326F9F2FC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6F6E6B-DAD3-49F3-AC14-37CC5A1CCDD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D26866-43D2-47C9-A7B3-11FAC8EFCA53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основ  безопасности</a:t>
          </a:r>
          <a:endParaRPr lang="ru-RU" sz="2800" b="1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2A748-D947-428C-B0A3-B4E7A6FD0DF1}" type="parTrans" cxnId="{D81E1272-D735-4E10-A628-8CACFF4F3A2B}">
      <dgm:prSet/>
      <dgm:spPr/>
      <dgm:t>
        <a:bodyPr/>
        <a:lstStyle/>
        <a:p>
          <a:endParaRPr lang="ru-RU"/>
        </a:p>
      </dgm:t>
    </dgm:pt>
    <dgm:pt modelId="{7BADB0BF-F2D7-4BD7-BC4B-61BFFA8BF590}" type="sibTrans" cxnId="{D81E1272-D735-4E10-A628-8CACFF4F3A2B}">
      <dgm:prSet/>
      <dgm:spPr/>
      <dgm:t>
        <a:bodyPr/>
        <a:lstStyle/>
        <a:p>
          <a:endParaRPr lang="ru-RU"/>
        </a:p>
      </dgm:t>
    </dgm:pt>
    <dgm:pt modelId="{131542BF-2B77-45D0-AD4E-C91539CAAC47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pPr algn="ctr"/>
          <a:r>
            <a:rPr lang="ru-RU" sz="1200" b="1" dirty="0" smtClean="0"/>
            <a:t> </a:t>
          </a:r>
          <a:r>
            <a:rPr lang="ru-RU" sz="1600" b="1" dirty="0" smtClean="0"/>
            <a:t>- формирование первичных представлений о безопасном поведении в быту, социуме, природе</a:t>
          </a:r>
          <a:endParaRPr lang="ru-RU" sz="1600" b="1" dirty="0"/>
        </a:p>
      </dgm:t>
    </dgm:pt>
    <dgm:pt modelId="{DD95E5E9-75A6-4EE6-8F26-224B9B0D02A7}" type="parTrans" cxnId="{06ED4636-CF34-4424-B563-7C6B492B9124}">
      <dgm:prSet/>
      <dgm:spPr/>
      <dgm:t>
        <a:bodyPr/>
        <a:lstStyle/>
        <a:p>
          <a:endParaRPr lang="ru-RU"/>
        </a:p>
      </dgm:t>
    </dgm:pt>
    <dgm:pt modelId="{EE36BD0D-F0E1-4B6B-B711-52837427531C}" type="sibTrans" cxnId="{06ED4636-CF34-4424-B563-7C6B492B9124}">
      <dgm:prSet/>
      <dgm:spPr/>
      <dgm:t>
        <a:bodyPr/>
        <a:lstStyle/>
        <a:p>
          <a:endParaRPr lang="ru-RU"/>
        </a:p>
      </dgm:t>
    </dgm:pt>
    <dgm:pt modelId="{6567F2C7-A048-4B3F-9AC0-E89C5AA0E589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/>
            <a:t>- воспитание осознанного отношения к выполнению правил безопасности.</a:t>
          </a:r>
          <a:endParaRPr lang="ru-RU" sz="1600" b="1" dirty="0"/>
        </a:p>
      </dgm:t>
    </dgm:pt>
    <dgm:pt modelId="{70E442B5-46FB-4201-96D7-3849DAA2913C}" type="parTrans" cxnId="{37085516-F304-4F9B-9541-A5F9C22B0E5F}">
      <dgm:prSet/>
      <dgm:spPr/>
      <dgm:t>
        <a:bodyPr/>
        <a:lstStyle/>
        <a:p>
          <a:endParaRPr lang="ru-RU"/>
        </a:p>
      </dgm:t>
    </dgm:pt>
    <dgm:pt modelId="{66F11353-C6F1-4882-9F2F-1ED1026C01DF}" type="sibTrans" cxnId="{37085516-F304-4F9B-9541-A5F9C22B0E5F}">
      <dgm:prSet/>
      <dgm:spPr/>
      <dgm:t>
        <a:bodyPr/>
        <a:lstStyle/>
        <a:p>
          <a:endParaRPr lang="ru-RU"/>
        </a:p>
      </dgm:t>
    </dgm:pt>
    <dgm:pt modelId="{F70F429C-DE72-4F81-9EFE-6B85336D0E7A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/>
            <a:t>- формирование элементарных представлений о правилах безопасности,</a:t>
          </a:r>
        </a:p>
        <a:p>
          <a:pPr algn="ctr"/>
          <a:r>
            <a:rPr lang="ru-RU" sz="1600" b="1" dirty="0" smtClean="0"/>
            <a:t>- о некоторых типичных опасных </a:t>
          </a:r>
        </a:p>
        <a:p>
          <a:pPr algn="ctr"/>
          <a:r>
            <a:rPr lang="ru-RU" sz="1600" b="1" dirty="0" smtClean="0"/>
            <a:t>ситуациях и способах поведения в них</a:t>
          </a:r>
          <a:endParaRPr lang="ru-RU" sz="1600" b="1" dirty="0"/>
        </a:p>
      </dgm:t>
    </dgm:pt>
    <dgm:pt modelId="{6C90E35B-81A5-4374-991D-B7B0AB57DD86}" type="parTrans" cxnId="{FFAC15B3-857F-4E98-BB9A-D27449F96DE6}">
      <dgm:prSet/>
      <dgm:spPr/>
      <dgm:t>
        <a:bodyPr/>
        <a:lstStyle/>
        <a:p>
          <a:endParaRPr lang="ru-RU"/>
        </a:p>
      </dgm:t>
    </dgm:pt>
    <dgm:pt modelId="{7DDEA3A4-874F-4D48-BB30-31E5A743C802}" type="sibTrans" cxnId="{FFAC15B3-857F-4E98-BB9A-D27449F96DE6}">
      <dgm:prSet/>
      <dgm:spPr/>
      <dgm:t>
        <a:bodyPr/>
        <a:lstStyle/>
        <a:p>
          <a:endParaRPr lang="ru-RU"/>
        </a:p>
      </dgm:t>
    </dgm:pt>
    <dgm:pt modelId="{52E8CBB9-C63A-4AEA-ACE2-45610022A38A}">
      <dgm:prSet custT="1"/>
      <dgm:spPr>
        <a:solidFill>
          <a:srgbClr val="CCFFCC">
            <a:alpha val="90000"/>
          </a:srgbClr>
        </a:solidFill>
      </dgm:spPr>
      <dgm:t>
        <a:bodyPr/>
        <a:lstStyle/>
        <a:p>
          <a:pPr algn="ctr"/>
          <a:r>
            <a:rPr lang="ru-RU" sz="1200" b="1" dirty="0" smtClean="0"/>
            <a:t>- </a:t>
          </a:r>
          <a:r>
            <a:rPr lang="ru-RU" sz="1600" b="1" dirty="0" smtClean="0"/>
            <a:t>формирование элементарных представлений</a:t>
          </a:r>
        </a:p>
        <a:p>
          <a:pPr algn="ctr"/>
          <a:r>
            <a:rPr lang="ru-RU" sz="1600" b="1" dirty="0" smtClean="0"/>
            <a:t>о правилах дорожного движения; </a:t>
          </a:r>
        </a:p>
        <a:p>
          <a:pPr algn="ctr"/>
          <a:r>
            <a:rPr lang="ru-RU" sz="1600" b="1" dirty="0" smtClean="0"/>
            <a:t>- воспитание осознанного отношения к необходимости выполнения этих правил</a:t>
          </a:r>
          <a:endParaRPr lang="ru-RU" sz="1600" b="1" dirty="0"/>
        </a:p>
      </dgm:t>
    </dgm:pt>
    <dgm:pt modelId="{B3B1F730-266C-4C1C-87AE-8F2BBFDA9702}" type="parTrans" cxnId="{54BF6C94-B2B0-4E96-A453-8BEA846C8367}">
      <dgm:prSet/>
      <dgm:spPr/>
      <dgm:t>
        <a:bodyPr/>
        <a:lstStyle/>
        <a:p>
          <a:endParaRPr lang="ru-RU"/>
        </a:p>
      </dgm:t>
    </dgm:pt>
    <dgm:pt modelId="{AD35612F-03BE-483C-829C-AB911C0C134E}" type="sibTrans" cxnId="{54BF6C94-B2B0-4E96-A453-8BEA846C8367}">
      <dgm:prSet/>
      <dgm:spPr/>
      <dgm:t>
        <a:bodyPr/>
        <a:lstStyle/>
        <a:p>
          <a:endParaRPr lang="ru-RU"/>
        </a:p>
      </dgm:t>
    </dgm:pt>
    <dgm:pt modelId="{D281C3BE-E77D-4C28-8FC0-02301F9181C3}" type="pres">
      <dgm:prSet presAssocID="{2A6F6E6B-DAD3-49F3-AC14-37CC5A1CC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11B9-8096-4945-BF4B-C6AEA81CD6A1}" type="pres">
      <dgm:prSet presAssocID="{C1D26866-43D2-47C9-A7B3-11FAC8EFCA53}" presName="hierRoot1" presStyleCnt="0"/>
      <dgm:spPr/>
    </dgm:pt>
    <dgm:pt modelId="{E596762B-6557-409B-B3F8-E2FDBA8F106C}" type="pres">
      <dgm:prSet presAssocID="{C1D26866-43D2-47C9-A7B3-11FAC8EFCA53}" presName="composite" presStyleCnt="0"/>
      <dgm:spPr/>
    </dgm:pt>
    <dgm:pt modelId="{D33DA1FF-A3B7-47EC-A94D-DA524181BE00}" type="pres">
      <dgm:prSet presAssocID="{C1D26866-43D2-47C9-A7B3-11FAC8EFCA53}" presName="background" presStyleLbl="node0" presStyleIdx="0" presStyleCnt="1"/>
      <dgm:spPr/>
    </dgm:pt>
    <dgm:pt modelId="{5C20B73A-2356-4C4F-99D4-2A581994B9A3}" type="pres">
      <dgm:prSet presAssocID="{C1D26866-43D2-47C9-A7B3-11FAC8EFCA53}" presName="text" presStyleLbl="fgAcc0" presStyleIdx="0" presStyleCnt="1" custScaleX="232948" custScaleY="127377" custLinFactNeighborX="-342" custLinFactNeighborY="-1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3BC88-CDF8-48EF-A6D8-D338A058C1FA}" type="pres">
      <dgm:prSet presAssocID="{C1D26866-43D2-47C9-A7B3-11FAC8EFCA53}" presName="hierChild2" presStyleCnt="0"/>
      <dgm:spPr/>
    </dgm:pt>
    <dgm:pt modelId="{DBFAC581-F3AC-4574-9E2C-65EF84083154}" type="pres">
      <dgm:prSet presAssocID="{DD95E5E9-75A6-4EE6-8F26-224B9B0D02A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4F76280-9A08-434A-BEB9-4E8913A340F8}" type="pres">
      <dgm:prSet presAssocID="{131542BF-2B77-45D0-AD4E-C91539CAAC47}" presName="hierRoot2" presStyleCnt="0"/>
      <dgm:spPr/>
    </dgm:pt>
    <dgm:pt modelId="{80F61B23-456A-4D9E-920E-E180C9672719}" type="pres">
      <dgm:prSet presAssocID="{131542BF-2B77-45D0-AD4E-C91539CAAC47}" presName="composite2" presStyleCnt="0"/>
      <dgm:spPr/>
    </dgm:pt>
    <dgm:pt modelId="{AE6F5499-8C6D-4A70-8BE4-6E3B803DC678}" type="pres">
      <dgm:prSet presAssocID="{131542BF-2B77-45D0-AD4E-C91539CAAC47}" presName="background2" presStyleLbl="node2" presStyleIdx="0" presStyleCnt="4"/>
      <dgm:spPr/>
    </dgm:pt>
    <dgm:pt modelId="{5A500236-8547-4068-81AA-B4AA5E02535C}" type="pres">
      <dgm:prSet presAssocID="{131542BF-2B77-45D0-AD4E-C91539CAAC47}" presName="text2" presStyleLbl="fgAcc2" presStyleIdx="0" presStyleCnt="4" custScaleY="300624" custLinFactNeighborX="-6905" custLinFactNeighborY="3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DB10E-D029-4E96-AA08-6238AC04E6AF}" type="pres">
      <dgm:prSet presAssocID="{131542BF-2B77-45D0-AD4E-C91539CAAC47}" presName="hierChild3" presStyleCnt="0"/>
      <dgm:spPr/>
    </dgm:pt>
    <dgm:pt modelId="{FC1E4A02-726C-439A-BBE9-6BC2A4DE2271}" type="pres">
      <dgm:prSet presAssocID="{70E442B5-46FB-4201-96D7-3849DAA2913C}" presName="Name10" presStyleLbl="parChTrans1D2" presStyleIdx="1" presStyleCnt="4"/>
      <dgm:spPr/>
      <dgm:t>
        <a:bodyPr/>
        <a:lstStyle/>
        <a:p>
          <a:endParaRPr lang="ru-RU"/>
        </a:p>
      </dgm:t>
    </dgm:pt>
    <dgm:pt modelId="{D49A885F-FF86-4DC3-AEA2-B5F9D5156308}" type="pres">
      <dgm:prSet presAssocID="{6567F2C7-A048-4B3F-9AC0-E89C5AA0E589}" presName="hierRoot2" presStyleCnt="0"/>
      <dgm:spPr/>
    </dgm:pt>
    <dgm:pt modelId="{25A073EF-383D-494F-BB9C-D51930AEE94F}" type="pres">
      <dgm:prSet presAssocID="{6567F2C7-A048-4B3F-9AC0-E89C5AA0E589}" presName="composite2" presStyleCnt="0"/>
      <dgm:spPr/>
    </dgm:pt>
    <dgm:pt modelId="{F0D16277-773A-4302-8926-02C4155BFF57}" type="pres">
      <dgm:prSet presAssocID="{6567F2C7-A048-4B3F-9AC0-E89C5AA0E589}" presName="background2" presStyleLbl="node2" presStyleIdx="1" presStyleCnt="4"/>
      <dgm:spPr/>
    </dgm:pt>
    <dgm:pt modelId="{9A4B15D9-0B80-406B-89DF-49CE82E0AEFE}" type="pres">
      <dgm:prSet presAssocID="{6567F2C7-A048-4B3F-9AC0-E89C5AA0E589}" presName="text2" presStyleLbl="fgAcc2" presStyleIdx="1" presStyleCnt="4" custScaleY="304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CA960C-71F6-4EE2-8890-47507647E09A}" type="pres">
      <dgm:prSet presAssocID="{6567F2C7-A048-4B3F-9AC0-E89C5AA0E589}" presName="hierChild3" presStyleCnt="0"/>
      <dgm:spPr/>
    </dgm:pt>
    <dgm:pt modelId="{4257A16B-CE71-435B-BE67-CA8AE4C7788E}" type="pres">
      <dgm:prSet presAssocID="{6C90E35B-81A5-4374-991D-B7B0AB57DD86}" presName="Name10" presStyleLbl="parChTrans1D2" presStyleIdx="2" presStyleCnt="4"/>
      <dgm:spPr/>
      <dgm:t>
        <a:bodyPr/>
        <a:lstStyle/>
        <a:p>
          <a:endParaRPr lang="ru-RU"/>
        </a:p>
      </dgm:t>
    </dgm:pt>
    <dgm:pt modelId="{CFC37607-D95E-4FC7-9D13-3D47A64E36FD}" type="pres">
      <dgm:prSet presAssocID="{F70F429C-DE72-4F81-9EFE-6B85336D0E7A}" presName="hierRoot2" presStyleCnt="0"/>
      <dgm:spPr/>
    </dgm:pt>
    <dgm:pt modelId="{8438F3C4-1E00-47F6-BF5E-9C5F3C1E0197}" type="pres">
      <dgm:prSet presAssocID="{F70F429C-DE72-4F81-9EFE-6B85336D0E7A}" presName="composite2" presStyleCnt="0"/>
      <dgm:spPr/>
    </dgm:pt>
    <dgm:pt modelId="{32E6ADC1-B7E7-43DD-A00D-25E5D5EA7E73}" type="pres">
      <dgm:prSet presAssocID="{F70F429C-DE72-4F81-9EFE-6B85336D0E7A}" presName="background2" presStyleLbl="node2" presStyleIdx="2" presStyleCnt="4"/>
      <dgm:spPr/>
    </dgm:pt>
    <dgm:pt modelId="{2611A8ED-40A1-4E5A-A429-EB306FC2A000}" type="pres">
      <dgm:prSet presAssocID="{F70F429C-DE72-4F81-9EFE-6B85336D0E7A}" presName="text2" presStyleLbl="fgAcc2" presStyleIdx="2" presStyleCnt="4" custScaleY="305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5E5CC0-A77A-41D9-AF98-FAF9FDB67FB7}" type="pres">
      <dgm:prSet presAssocID="{F70F429C-DE72-4F81-9EFE-6B85336D0E7A}" presName="hierChild3" presStyleCnt="0"/>
      <dgm:spPr/>
    </dgm:pt>
    <dgm:pt modelId="{B42312BC-531C-46B5-9D29-7E3B7B456A15}" type="pres">
      <dgm:prSet presAssocID="{B3B1F730-266C-4C1C-87AE-8F2BBFDA970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237EA41C-2994-4E45-88A7-A862424308B5}" type="pres">
      <dgm:prSet presAssocID="{52E8CBB9-C63A-4AEA-ACE2-45610022A38A}" presName="hierRoot2" presStyleCnt="0"/>
      <dgm:spPr/>
    </dgm:pt>
    <dgm:pt modelId="{295351BD-1807-4736-AF39-F989F6FFB62A}" type="pres">
      <dgm:prSet presAssocID="{52E8CBB9-C63A-4AEA-ACE2-45610022A38A}" presName="composite2" presStyleCnt="0"/>
      <dgm:spPr/>
    </dgm:pt>
    <dgm:pt modelId="{C1DF5F53-6830-409B-A53B-CCFF2A09E81F}" type="pres">
      <dgm:prSet presAssocID="{52E8CBB9-C63A-4AEA-ACE2-45610022A38A}" presName="background2" presStyleLbl="node2" presStyleIdx="3" presStyleCnt="4"/>
      <dgm:spPr/>
    </dgm:pt>
    <dgm:pt modelId="{31C0F8DB-FC0C-491D-B63B-24850DBA974D}" type="pres">
      <dgm:prSet presAssocID="{52E8CBB9-C63A-4AEA-ACE2-45610022A38A}" presName="text2" presStyleLbl="fgAcc2" presStyleIdx="3" presStyleCnt="4" custScaleY="302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4A2102-199D-46D4-BA46-1581C026B4DE}" type="pres">
      <dgm:prSet presAssocID="{52E8CBB9-C63A-4AEA-ACE2-45610022A38A}" presName="hierChild3" presStyleCnt="0"/>
      <dgm:spPr/>
    </dgm:pt>
  </dgm:ptLst>
  <dgm:cxnLst>
    <dgm:cxn modelId="{FA081803-CD75-4DA1-9F12-91746B88A30F}" type="presOf" srcId="{6C90E35B-81A5-4374-991D-B7B0AB57DD86}" destId="{4257A16B-CE71-435B-BE67-CA8AE4C7788E}" srcOrd="0" destOrd="0" presId="urn:microsoft.com/office/officeart/2005/8/layout/hierarchy1"/>
    <dgm:cxn modelId="{EA2A0D80-03B5-4E33-ADCC-DAB060109D4B}" type="presOf" srcId="{70E442B5-46FB-4201-96D7-3849DAA2913C}" destId="{FC1E4A02-726C-439A-BBE9-6BC2A4DE2271}" srcOrd="0" destOrd="0" presId="urn:microsoft.com/office/officeart/2005/8/layout/hierarchy1"/>
    <dgm:cxn modelId="{F7613251-F949-492F-BE27-A2A3C96D318E}" type="presOf" srcId="{2A6F6E6B-DAD3-49F3-AC14-37CC5A1CCDDE}" destId="{D281C3BE-E77D-4C28-8FC0-02301F9181C3}" srcOrd="0" destOrd="0" presId="urn:microsoft.com/office/officeart/2005/8/layout/hierarchy1"/>
    <dgm:cxn modelId="{E524D0DB-6ABA-457E-AC8A-02F60D0146CD}" type="presOf" srcId="{6567F2C7-A048-4B3F-9AC0-E89C5AA0E589}" destId="{9A4B15D9-0B80-406B-89DF-49CE82E0AEFE}" srcOrd="0" destOrd="0" presId="urn:microsoft.com/office/officeart/2005/8/layout/hierarchy1"/>
    <dgm:cxn modelId="{37085516-F304-4F9B-9541-A5F9C22B0E5F}" srcId="{C1D26866-43D2-47C9-A7B3-11FAC8EFCA53}" destId="{6567F2C7-A048-4B3F-9AC0-E89C5AA0E589}" srcOrd="1" destOrd="0" parTransId="{70E442B5-46FB-4201-96D7-3849DAA2913C}" sibTransId="{66F11353-C6F1-4882-9F2F-1ED1026C01DF}"/>
    <dgm:cxn modelId="{3908435D-B04F-4E1B-95D1-336FAC4E7747}" type="presOf" srcId="{131542BF-2B77-45D0-AD4E-C91539CAAC47}" destId="{5A500236-8547-4068-81AA-B4AA5E02535C}" srcOrd="0" destOrd="0" presId="urn:microsoft.com/office/officeart/2005/8/layout/hierarchy1"/>
    <dgm:cxn modelId="{2BCAF984-9788-4C4B-88DD-137A7AD1B5E9}" type="presOf" srcId="{B3B1F730-266C-4C1C-87AE-8F2BBFDA9702}" destId="{B42312BC-531C-46B5-9D29-7E3B7B456A15}" srcOrd="0" destOrd="0" presId="urn:microsoft.com/office/officeart/2005/8/layout/hierarchy1"/>
    <dgm:cxn modelId="{6815442C-5646-4F4F-82DD-85F8FC966A4B}" type="presOf" srcId="{C1D26866-43D2-47C9-A7B3-11FAC8EFCA53}" destId="{5C20B73A-2356-4C4F-99D4-2A581994B9A3}" srcOrd="0" destOrd="0" presId="urn:microsoft.com/office/officeart/2005/8/layout/hierarchy1"/>
    <dgm:cxn modelId="{FFAC15B3-857F-4E98-BB9A-D27449F96DE6}" srcId="{C1D26866-43D2-47C9-A7B3-11FAC8EFCA53}" destId="{F70F429C-DE72-4F81-9EFE-6B85336D0E7A}" srcOrd="2" destOrd="0" parTransId="{6C90E35B-81A5-4374-991D-B7B0AB57DD86}" sibTransId="{7DDEA3A4-874F-4D48-BB30-31E5A743C802}"/>
    <dgm:cxn modelId="{54BF6C94-B2B0-4E96-A453-8BEA846C8367}" srcId="{C1D26866-43D2-47C9-A7B3-11FAC8EFCA53}" destId="{52E8CBB9-C63A-4AEA-ACE2-45610022A38A}" srcOrd="3" destOrd="0" parTransId="{B3B1F730-266C-4C1C-87AE-8F2BBFDA9702}" sibTransId="{AD35612F-03BE-483C-829C-AB911C0C134E}"/>
    <dgm:cxn modelId="{D81E1272-D735-4E10-A628-8CACFF4F3A2B}" srcId="{2A6F6E6B-DAD3-49F3-AC14-37CC5A1CCDDE}" destId="{C1D26866-43D2-47C9-A7B3-11FAC8EFCA53}" srcOrd="0" destOrd="0" parTransId="{60E2A748-D947-428C-B0A3-B4E7A6FD0DF1}" sibTransId="{7BADB0BF-F2D7-4BD7-BC4B-61BFFA8BF590}"/>
    <dgm:cxn modelId="{75C087C6-14E6-43B8-87DE-042CA07A8B92}" type="presOf" srcId="{F70F429C-DE72-4F81-9EFE-6B85336D0E7A}" destId="{2611A8ED-40A1-4E5A-A429-EB306FC2A000}" srcOrd="0" destOrd="0" presId="urn:microsoft.com/office/officeart/2005/8/layout/hierarchy1"/>
    <dgm:cxn modelId="{06ED4636-CF34-4424-B563-7C6B492B9124}" srcId="{C1D26866-43D2-47C9-A7B3-11FAC8EFCA53}" destId="{131542BF-2B77-45D0-AD4E-C91539CAAC47}" srcOrd="0" destOrd="0" parTransId="{DD95E5E9-75A6-4EE6-8F26-224B9B0D02A7}" sibTransId="{EE36BD0D-F0E1-4B6B-B711-52837427531C}"/>
    <dgm:cxn modelId="{14F9EF8C-C749-4D9E-A748-3DC9F597B85B}" type="presOf" srcId="{52E8CBB9-C63A-4AEA-ACE2-45610022A38A}" destId="{31C0F8DB-FC0C-491D-B63B-24850DBA974D}" srcOrd="0" destOrd="0" presId="urn:microsoft.com/office/officeart/2005/8/layout/hierarchy1"/>
    <dgm:cxn modelId="{3AC502D9-6F67-49D6-A305-FB6EA7C8B749}" type="presOf" srcId="{DD95E5E9-75A6-4EE6-8F26-224B9B0D02A7}" destId="{DBFAC581-F3AC-4574-9E2C-65EF84083154}" srcOrd="0" destOrd="0" presId="urn:microsoft.com/office/officeart/2005/8/layout/hierarchy1"/>
    <dgm:cxn modelId="{FFD9846F-A7C0-4ED3-BF84-CF5A0E3532E1}" type="presParOf" srcId="{D281C3BE-E77D-4C28-8FC0-02301F9181C3}" destId="{99F611B9-8096-4945-BF4B-C6AEA81CD6A1}" srcOrd="0" destOrd="0" presId="urn:microsoft.com/office/officeart/2005/8/layout/hierarchy1"/>
    <dgm:cxn modelId="{247409D6-854E-4C9F-B5F0-5735BE3152B1}" type="presParOf" srcId="{99F611B9-8096-4945-BF4B-C6AEA81CD6A1}" destId="{E596762B-6557-409B-B3F8-E2FDBA8F106C}" srcOrd="0" destOrd="0" presId="urn:microsoft.com/office/officeart/2005/8/layout/hierarchy1"/>
    <dgm:cxn modelId="{AF8FC08A-D03C-4332-9FE0-8335E4B899B2}" type="presParOf" srcId="{E596762B-6557-409B-B3F8-E2FDBA8F106C}" destId="{D33DA1FF-A3B7-47EC-A94D-DA524181BE00}" srcOrd="0" destOrd="0" presId="urn:microsoft.com/office/officeart/2005/8/layout/hierarchy1"/>
    <dgm:cxn modelId="{CD28C1BE-28BF-4215-93AF-A80887B9A820}" type="presParOf" srcId="{E596762B-6557-409B-B3F8-E2FDBA8F106C}" destId="{5C20B73A-2356-4C4F-99D4-2A581994B9A3}" srcOrd="1" destOrd="0" presId="urn:microsoft.com/office/officeart/2005/8/layout/hierarchy1"/>
    <dgm:cxn modelId="{CF2C07C1-9C7B-4DF5-BD6F-87B801DBE588}" type="presParOf" srcId="{99F611B9-8096-4945-BF4B-C6AEA81CD6A1}" destId="{7503BC88-CDF8-48EF-A6D8-D338A058C1FA}" srcOrd="1" destOrd="0" presId="urn:microsoft.com/office/officeart/2005/8/layout/hierarchy1"/>
    <dgm:cxn modelId="{A9B7847B-1B6F-41DB-BEA0-61798160AFB0}" type="presParOf" srcId="{7503BC88-CDF8-48EF-A6D8-D338A058C1FA}" destId="{DBFAC581-F3AC-4574-9E2C-65EF84083154}" srcOrd="0" destOrd="0" presId="urn:microsoft.com/office/officeart/2005/8/layout/hierarchy1"/>
    <dgm:cxn modelId="{955A7AE0-714D-4FC9-B34E-89CD212DF317}" type="presParOf" srcId="{7503BC88-CDF8-48EF-A6D8-D338A058C1FA}" destId="{44F76280-9A08-434A-BEB9-4E8913A340F8}" srcOrd="1" destOrd="0" presId="urn:microsoft.com/office/officeart/2005/8/layout/hierarchy1"/>
    <dgm:cxn modelId="{BFB07966-A07F-4AAE-92BE-8C016AD82717}" type="presParOf" srcId="{44F76280-9A08-434A-BEB9-4E8913A340F8}" destId="{80F61B23-456A-4D9E-920E-E180C9672719}" srcOrd="0" destOrd="0" presId="urn:microsoft.com/office/officeart/2005/8/layout/hierarchy1"/>
    <dgm:cxn modelId="{19E36FB8-8BEE-45F8-88D0-53CB342BBC19}" type="presParOf" srcId="{80F61B23-456A-4D9E-920E-E180C9672719}" destId="{AE6F5499-8C6D-4A70-8BE4-6E3B803DC678}" srcOrd="0" destOrd="0" presId="urn:microsoft.com/office/officeart/2005/8/layout/hierarchy1"/>
    <dgm:cxn modelId="{B66B71AF-4A0F-49A0-A283-EF721EED0F3C}" type="presParOf" srcId="{80F61B23-456A-4D9E-920E-E180C9672719}" destId="{5A500236-8547-4068-81AA-B4AA5E02535C}" srcOrd="1" destOrd="0" presId="urn:microsoft.com/office/officeart/2005/8/layout/hierarchy1"/>
    <dgm:cxn modelId="{1226DFE6-73A5-474E-AFAF-D659473363FC}" type="presParOf" srcId="{44F76280-9A08-434A-BEB9-4E8913A340F8}" destId="{D39DB10E-D029-4E96-AA08-6238AC04E6AF}" srcOrd="1" destOrd="0" presId="urn:microsoft.com/office/officeart/2005/8/layout/hierarchy1"/>
    <dgm:cxn modelId="{51F3079E-DD3E-4BDE-9294-50DCCA7B4240}" type="presParOf" srcId="{7503BC88-CDF8-48EF-A6D8-D338A058C1FA}" destId="{FC1E4A02-726C-439A-BBE9-6BC2A4DE2271}" srcOrd="2" destOrd="0" presId="urn:microsoft.com/office/officeart/2005/8/layout/hierarchy1"/>
    <dgm:cxn modelId="{A99D6FE8-4CE8-4538-852F-01A66E5985E1}" type="presParOf" srcId="{7503BC88-CDF8-48EF-A6D8-D338A058C1FA}" destId="{D49A885F-FF86-4DC3-AEA2-B5F9D5156308}" srcOrd="3" destOrd="0" presId="urn:microsoft.com/office/officeart/2005/8/layout/hierarchy1"/>
    <dgm:cxn modelId="{ED34D488-8B90-4E1C-80A0-55F6E7F9EA12}" type="presParOf" srcId="{D49A885F-FF86-4DC3-AEA2-B5F9D5156308}" destId="{25A073EF-383D-494F-BB9C-D51930AEE94F}" srcOrd="0" destOrd="0" presId="urn:microsoft.com/office/officeart/2005/8/layout/hierarchy1"/>
    <dgm:cxn modelId="{115BB4F5-BA77-4D42-ADC1-C4FD1F748F6B}" type="presParOf" srcId="{25A073EF-383D-494F-BB9C-D51930AEE94F}" destId="{F0D16277-773A-4302-8926-02C4155BFF57}" srcOrd="0" destOrd="0" presId="urn:microsoft.com/office/officeart/2005/8/layout/hierarchy1"/>
    <dgm:cxn modelId="{722D8EEC-5B79-4374-B473-0D72DC2A11F5}" type="presParOf" srcId="{25A073EF-383D-494F-BB9C-D51930AEE94F}" destId="{9A4B15D9-0B80-406B-89DF-49CE82E0AEFE}" srcOrd="1" destOrd="0" presId="urn:microsoft.com/office/officeart/2005/8/layout/hierarchy1"/>
    <dgm:cxn modelId="{D024BAC9-0537-4768-9373-C8CF849AF22D}" type="presParOf" srcId="{D49A885F-FF86-4DC3-AEA2-B5F9D5156308}" destId="{A9CA960C-71F6-4EE2-8890-47507647E09A}" srcOrd="1" destOrd="0" presId="urn:microsoft.com/office/officeart/2005/8/layout/hierarchy1"/>
    <dgm:cxn modelId="{15B56098-B336-44D0-A0EB-506B3985B042}" type="presParOf" srcId="{7503BC88-CDF8-48EF-A6D8-D338A058C1FA}" destId="{4257A16B-CE71-435B-BE67-CA8AE4C7788E}" srcOrd="4" destOrd="0" presId="urn:microsoft.com/office/officeart/2005/8/layout/hierarchy1"/>
    <dgm:cxn modelId="{3FA7A6A9-3492-48FF-9F9C-D0FFD930F981}" type="presParOf" srcId="{7503BC88-CDF8-48EF-A6D8-D338A058C1FA}" destId="{CFC37607-D95E-4FC7-9D13-3D47A64E36FD}" srcOrd="5" destOrd="0" presId="urn:microsoft.com/office/officeart/2005/8/layout/hierarchy1"/>
    <dgm:cxn modelId="{EC24944E-0A4A-4977-A9A5-B720BB572743}" type="presParOf" srcId="{CFC37607-D95E-4FC7-9D13-3D47A64E36FD}" destId="{8438F3C4-1E00-47F6-BF5E-9C5F3C1E0197}" srcOrd="0" destOrd="0" presId="urn:microsoft.com/office/officeart/2005/8/layout/hierarchy1"/>
    <dgm:cxn modelId="{43C4F930-88E7-4589-B5FA-CA8F48F984D9}" type="presParOf" srcId="{8438F3C4-1E00-47F6-BF5E-9C5F3C1E0197}" destId="{32E6ADC1-B7E7-43DD-A00D-25E5D5EA7E73}" srcOrd="0" destOrd="0" presId="urn:microsoft.com/office/officeart/2005/8/layout/hierarchy1"/>
    <dgm:cxn modelId="{5169A252-82FA-45F1-B603-ED925497CEDD}" type="presParOf" srcId="{8438F3C4-1E00-47F6-BF5E-9C5F3C1E0197}" destId="{2611A8ED-40A1-4E5A-A429-EB306FC2A000}" srcOrd="1" destOrd="0" presId="urn:microsoft.com/office/officeart/2005/8/layout/hierarchy1"/>
    <dgm:cxn modelId="{BD378851-5AC6-4385-9961-B9A352CBCDDA}" type="presParOf" srcId="{CFC37607-D95E-4FC7-9D13-3D47A64E36FD}" destId="{B85E5CC0-A77A-41D9-AF98-FAF9FDB67FB7}" srcOrd="1" destOrd="0" presId="urn:microsoft.com/office/officeart/2005/8/layout/hierarchy1"/>
    <dgm:cxn modelId="{756B75D6-7FBE-4D10-8DD0-201E7E488CB2}" type="presParOf" srcId="{7503BC88-CDF8-48EF-A6D8-D338A058C1FA}" destId="{B42312BC-531C-46B5-9D29-7E3B7B456A15}" srcOrd="6" destOrd="0" presId="urn:microsoft.com/office/officeart/2005/8/layout/hierarchy1"/>
    <dgm:cxn modelId="{191EEE6D-834C-4156-919E-7081E40515B9}" type="presParOf" srcId="{7503BC88-CDF8-48EF-A6D8-D338A058C1FA}" destId="{237EA41C-2994-4E45-88A7-A862424308B5}" srcOrd="7" destOrd="0" presId="urn:microsoft.com/office/officeart/2005/8/layout/hierarchy1"/>
    <dgm:cxn modelId="{99C71927-4C00-4654-B287-C048028BB36D}" type="presParOf" srcId="{237EA41C-2994-4E45-88A7-A862424308B5}" destId="{295351BD-1807-4736-AF39-F989F6FFB62A}" srcOrd="0" destOrd="0" presId="urn:microsoft.com/office/officeart/2005/8/layout/hierarchy1"/>
    <dgm:cxn modelId="{4C6FECBA-2F8C-46D6-92F8-0B72CE59D6CA}" type="presParOf" srcId="{295351BD-1807-4736-AF39-F989F6FFB62A}" destId="{C1DF5F53-6830-409B-A53B-CCFF2A09E81F}" srcOrd="0" destOrd="0" presId="urn:microsoft.com/office/officeart/2005/8/layout/hierarchy1"/>
    <dgm:cxn modelId="{0C0D3321-B362-45AE-A02A-9B58D8EC50EE}" type="presParOf" srcId="{295351BD-1807-4736-AF39-F989F6FFB62A}" destId="{31C0F8DB-FC0C-491D-B63B-24850DBA974D}" srcOrd="1" destOrd="0" presId="urn:microsoft.com/office/officeart/2005/8/layout/hierarchy1"/>
    <dgm:cxn modelId="{EBA795F5-65A3-4702-8DB9-E9CE00EEADA9}" type="presParOf" srcId="{237EA41C-2994-4E45-88A7-A862424308B5}" destId="{EA4A2102-199D-46D4-BA46-1581C026B4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A8BD9-1E83-4E40-B81A-E27AD82B138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579EF-4BAD-4642-9CF6-B7038FCA4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8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79EF-4BAD-4642-9CF6-B7038FCA409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73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79EF-4BAD-4642-9CF6-B7038FCA409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68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79EF-4BAD-4642-9CF6-B7038FCA409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79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79EF-4BAD-4642-9CF6-B7038FCA4092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27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9EF9-39ED-48DF-AAEA-4FBF2FAB758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99EF9-39ED-48DF-AAEA-4FBF2FAB7584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4F031-BA62-43AA-874E-4A0628A6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.jpeg"/><Relationship Id="rId21" Type="http://schemas.openxmlformats.org/officeDocument/2006/relationships/image" Target="../media/image38.gi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20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rtfoliobib.ucoz.ru/shablon/fon_s_bloknot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36" y="-228295"/>
            <a:ext cx="9144000" cy="711763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" name="Прямоугольник 7"/>
          <p:cNvSpPr/>
          <p:nvPr/>
        </p:nvSpPr>
        <p:spPr>
          <a:xfrm>
            <a:off x="2179422" y="923528"/>
            <a:ext cx="5254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МБ ДОУ «Детский сад № 11»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3" y="4797152"/>
            <a:ext cx="7486606" cy="1800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Педсовет № 4</a:t>
            </a:r>
          </a:p>
          <a:p>
            <a:pPr>
              <a:defRPr/>
            </a:pP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 учебный год</a:t>
            </a:r>
            <a:b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spc="3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3957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://www.bullet1.ru/uploads/fotos/header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09828"/>
            <a:ext cx="8784976" cy="23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3621" y="980728"/>
            <a:ext cx="8640960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Проведены (ежемесячно): </a:t>
            </a:r>
            <a:r>
              <a:rPr lang="ru-RU" sz="2000" dirty="0" err="1" smtClean="0">
                <a:solidFill>
                  <a:srgbClr val="002060"/>
                </a:solidFill>
              </a:rPr>
              <a:t>физкультурно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оздоровительные досуги в группах,  Кросс нации, «Лыжня </a:t>
            </a:r>
            <a:r>
              <a:rPr lang="ru-RU" sz="2000" dirty="0">
                <a:solidFill>
                  <a:srgbClr val="002060"/>
                </a:solidFill>
              </a:rPr>
              <a:t>зовет»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9757" y="1921371"/>
            <a:ext cx="8654824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73050" algn="l"/>
              </a:tabLst>
            </a:pPr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Выставка </a:t>
            </a:r>
            <a:r>
              <a:rPr lang="ru-RU" sz="2000" dirty="0">
                <a:solidFill>
                  <a:srgbClr val="002060"/>
                </a:solidFill>
              </a:rPr>
              <a:t>семейного творчества «Секреты закаливания» (</a:t>
            </a:r>
            <a:r>
              <a:rPr lang="ru-RU" sz="2000" dirty="0" err="1">
                <a:solidFill>
                  <a:srgbClr val="002060"/>
                </a:solidFill>
              </a:rPr>
              <a:t>фотопрезентация</a:t>
            </a:r>
            <a:r>
              <a:rPr lang="ru-RU" sz="2000" dirty="0">
                <a:solidFill>
                  <a:srgbClr val="002060"/>
                </a:solidFill>
              </a:rPr>
              <a:t>) (к спортивному празднику «Если хочешь быть здоров»)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3621" y="2838457"/>
            <a:ext cx="8640960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Музыкально-спортивное </a:t>
            </a:r>
            <a:r>
              <a:rPr lang="ru-RU" sz="2000" dirty="0">
                <a:solidFill>
                  <a:srgbClr val="002060"/>
                </a:solidFill>
              </a:rPr>
              <a:t>развлечение «Праздник народных игр «Вокруг света»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3621" y="3693921"/>
            <a:ext cx="8670867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Смотр </a:t>
            </a:r>
            <a:r>
              <a:rPr lang="ru-RU" sz="2000" dirty="0">
                <a:solidFill>
                  <a:srgbClr val="002060"/>
                </a:solidFill>
              </a:rPr>
              <a:t>– конкурс на лучшее оформление зимних участков МБ ДОУ № 11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>
                <a:solidFill>
                  <a:srgbClr val="002060"/>
                </a:solidFill>
              </a:rPr>
              <a:t>Снежный городок»</a:t>
            </a:r>
          </a:p>
        </p:txBody>
      </p:sp>
    </p:spTree>
    <p:extLst>
      <p:ext uri="{BB962C8B-B14F-4D97-AF65-F5344CB8AC3E}">
        <p14:creationId xmlns:p14="http://schemas.microsoft.com/office/powerpoint/2010/main" xmlns="" val="7436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41048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052736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Продукт решения </a:t>
            </a:r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задачи</a:t>
            </a:r>
            <a:r>
              <a:rPr lang="ru-RU" alt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64904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530D4B"/>
                </a:solidFill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современных образовательных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altLang="ru-RU" sz="2000" b="1" i="1" dirty="0">
                <a:solidFill>
                  <a:srgbClr val="530D4B"/>
                </a:solidFill>
                <a:latin typeface="Times New Roman" pitchFamily="18" charset="0"/>
                <a:cs typeface="Times New Roman" pitchFamily="18" charset="0"/>
              </a:rPr>
              <a:t>технологий</a:t>
            </a:r>
            <a:endParaRPr lang="ru-RU" sz="2000" dirty="0"/>
          </a:p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динам. час, закаливание,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сенсорика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т.д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Жаворонкова Татьяна\AppData\Local\Microsoft\Windows\Temporary Internet Files\Content.IE5\8J83FQJ3\MM900356784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3580567"/>
            <a:ext cx="2952328" cy="2892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79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0760" y="-911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086181"/>
            <a:ext cx="50405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0" indent="-8890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2.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0"/>
            <a:ext cx="777686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442913" algn="l"/>
                <a:tab pos="530225" algn="l"/>
              </a:tabLst>
            </a:pPr>
            <a:r>
              <a:rPr lang="ru-RU" sz="2000" b="1" dirty="0">
                <a:solidFill>
                  <a:srgbClr val="002060"/>
                </a:solidFill>
              </a:rPr>
              <a:t>Способствовать развитию речевой культуры воспитанников через обогащение их активного словаря и совершенствование звуковой и интонационной культуры речи.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370" y="3081816"/>
            <a:ext cx="8287309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Проведена консультация </a:t>
            </a:r>
            <a:r>
              <a:rPr lang="ru-RU" sz="2000" dirty="0">
                <a:solidFill>
                  <a:srgbClr val="002060"/>
                </a:solidFill>
              </a:rPr>
              <a:t>«Методы и приемы формирования словаря детей дошкольного возраста»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369" y="3999602"/>
            <a:ext cx="8280921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Составлены </a:t>
            </a:r>
            <a:r>
              <a:rPr lang="ru-RU" sz="2000" dirty="0">
                <a:solidFill>
                  <a:srgbClr val="002060"/>
                </a:solidFill>
              </a:rPr>
              <a:t>картотеки настольно-печатных игр по речевому развитию воспитанников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7767" y="4869160"/>
            <a:ext cx="8244917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Разработаны паспорта речевых уголков групп </a:t>
            </a:r>
            <a:r>
              <a:rPr lang="ru-RU" sz="2000" dirty="0">
                <a:solidFill>
                  <a:srgbClr val="002060"/>
                </a:solidFill>
              </a:rPr>
              <a:t>с включением в </a:t>
            </a:r>
            <a:r>
              <a:rPr lang="ru-RU" sz="2000" dirty="0" smtClean="0">
                <a:solidFill>
                  <a:srgbClr val="002060"/>
                </a:solidFill>
              </a:rPr>
              <a:t>них </a:t>
            </a:r>
            <a:r>
              <a:rPr lang="ru-RU" sz="2000" dirty="0">
                <a:solidFill>
                  <a:srgbClr val="002060"/>
                </a:solidFill>
              </a:rPr>
              <a:t>всех настольно-печатных игр.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6371" y="2132856"/>
            <a:ext cx="8280920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Семинар-практикум «Работа с дошкольниками по формированию навыков звукового анализа»</a:t>
            </a:r>
          </a:p>
        </p:txBody>
      </p:sp>
      <p:pic>
        <p:nvPicPr>
          <p:cNvPr id="13" name="Picture 24" descr="http://picstons.ru/img/picture/Apr/06/7b660c4300edc94e3c8e650efd30e7a9/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8503">
            <a:off x="6460280" y="5348237"/>
            <a:ext cx="1738355" cy="15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67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31739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542" y="1196752"/>
            <a:ext cx="8244916" cy="101566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Проведен семинар-практикум для родителей «Гениальность на кончиках пальцев» (развитие мелкой моторики воспитанников через использование сенсорных дидактических пособий)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542" y="2402602"/>
            <a:ext cx="8238528" cy="101566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Проведена </a:t>
            </a:r>
            <a:r>
              <a:rPr lang="ru-RU" sz="2000" dirty="0">
                <a:solidFill>
                  <a:srgbClr val="002060"/>
                </a:solidFill>
              </a:rPr>
              <a:t>НОД для педагогов МБ ДОУ № 11 по коммуникативной деятельности (с акцентом на развитие звуковой культуры и активного словаря воспитанников)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8965"/>
            <a:ext cx="4104456" cy="273630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626" y="3718965"/>
            <a:ext cx="4045632" cy="2697088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22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373" y="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Diagram group"/>
          <p:cNvGrpSpPr/>
          <p:nvPr/>
        </p:nvGrpSpPr>
        <p:grpSpPr>
          <a:xfrm>
            <a:off x="467544" y="981250"/>
            <a:ext cx="7704856" cy="5876750"/>
            <a:chOff x="134994" y="0"/>
            <a:chExt cx="5184575" cy="5184575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7" name="Равнобедренный треугольник 6"/>
            <p:cNvSpPr/>
            <p:nvPr/>
          </p:nvSpPr>
          <p:spPr>
            <a:xfrm>
              <a:off x="134994" y="0"/>
              <a:ext cx="5184575" cy="5184575"/>
            </a:xfrm>
            <a:prstGeom prst="triangle">
              <a:avLst/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  <p:grpSp>
        <p:nvGrpSpPr>
          <p:cNvPr id="8" name="Diagram group"/>
          <p:cNvGrpSpPr/>
          <p:nvPr/>
        </p:nvGrpSpPr>
        <p:grpSpPr>
          <a:xfrm>
            <a:off x="4932040" y="1268760"/>
            <a:ext cx="4116375" cy="5040559"/>
            <a:chOff x="2659156" y="518963"/>
            <a:chExt cx="3369974" cy="4031464"/>
          </a:xfrm>
          <a:solidFill>
            <a:schemeClr val="accent3">
              <a:lumMod val="60000"/>
              <a:lumOff val="4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9" name="Группа 8"/>
            <p:cNvGrpSpPr/>
            <p:nvPr/>
          </p:nvGrpSpPr>
          <p:grpSpPr>
            <a:xfrm>
              <a:off x="2659156" y="518963"/>
              <a:ext cx="3369974" cy="921477"/>
              <a:chOff x="2659156" y="518963"/>
              <a:chExt cx="3369974" cy="921477"/>
            </a:xfrm>
            <a:grpFill/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2659156" y="518963"/>
                <a:ext cx="3369974" cy="921477"/>
              </a:xfrm>
              <a:prstGeom prst="roundRect">
                <a:avLst/>
              </a:prstGeom>
              <a:grpFill/>
              <a:sp3d z="57200" extrusionH="600" contourW="3000">
                <a:bevelT w="48600" h="18600" prst="relaxedInset"/>
                <a:bevelB w="48600" h="8600" prst="relaxedInset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Скругленный прямоугольник 4"/>
              <p:cNvSpPr/>
              <p:nvPr/>
            </p:nvSpPr>
            <p:spPr>
              <a:xfrm>
                <a:off x="2704139" y="563946"/>
                <a:ext cx="3280008" cy="831511"/>
              </a:xfrm>
              <a:prstGeom prst="rect">
                <a:avLst/>
              </a:prstGeom>
              <a:grpFill/>
              <a:sp3d z="572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 smtClean="0"/>
                  <a:t>Социализация,  развитие  общения,  нравственное  воспитание</a:t>
                </a:r>
                <a:endParaRPr lang="ru-RU" sz="2000" kern="1200" dirty="0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2659156" y="1555625"/>
              <a:ext cx="3369974" cy="921477"/>
              <a:chOff x="2659156" y="1555625"/>
              <a:chExt cx="3369974" cy="921477"/>
            </a:xfrm>
            <a:grpFill/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59156" y="1555625"/>
                <a:ext cx="3369974" cy="921477"/>
              </a:xfrm>
              <a:prstGeom prst="roundRect">
                <a:avLst/>
              </a:prstGeom>
              <a:grpFill/>
              <a:sp3d z="57200" extrusionH="600" contourW="3000">
                <a:bevelT w="48600" h="18600" prst="relaxedInset"/>
                <a:bevelB w="48600" h="8600" prst="relaxedInset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Скругленный прямоугольник 6"/>
              <p:cNvSpPr/>
              <p:nvPr/>
            </p:nvSpPr>
            <p:spPr>
              <a:xfrm>
                <a:off x="2704139" y="1600608"/>
                <a:ext cx="3280008" cy="831511"/>
              </a:xfrm>
              <a:prstGeom prst="rect">
                <a:avLst/>
              </a:prstGeom>
              <a:grpFill/>
              <a:sp3d z="572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 smtClean="0"/>
                  <a:t>Ребенок в семье и сообществе</a:t>
                </a:r>
                <a:endParaRPr lang="ru-RU" sz="2000" kern="1200" dirty="0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2659156" y="2592287"/>
              <a:ext cx="3369974" cy="921477"/>
              <a:chOff x="2659156" y="2592287"/>
              <a:chExt cx="3369974" cy="921477"/>
            </a:xfrm>
            <a:grpFill/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659156" y="2592287"/>
                <a:ext cx="3369974" cy="921477"/>
              </a:xfrm>
              <a:prstGeom prst="roundRect">
                <a:avLst/>
              </a:prstGeom>
              <a:grpFill/>
              <a:sp3d z="57200" extrusionH="600" contourW="3000">
                <a:bevelT w="48600" h="18600" prst="relaxedInset"/>
                <a:bevelB w="48600" h="8600" prst="relaxedInset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Скругленный прямоугольник 8"/>
              <p:cNvSpPr/>
              <p:nvPr/>
            </p:nvSpPr>
            <p:spPr>
              <a:xfrm>
                <a:off x="2704139" y="2637270"/>
                <a:ext cx="3280008" cy="831511"/>
              </a:xfrm>
              <a:prstGeom prst="rect">
                <a:avLst/>
              </a:prstGeom>
              <a:grpFill/>
              <a:sp3d z="572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 smtClean="0"/>
                  <a:t>Самообслуживание, самостоятельность, трудовое воспитание</a:t>
                </a:r>
                <a:endParaRPr lang="ru-RU" sz="2000" kern="1200" dirty="0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2659156" y="3628950"/>
              <a:ext cx="3369974" cy="921477"/>
              <a:chOff x="2659156" y="3628950"/>
              <a:chExt cx="3369974" cy="921477"/>
            </a:xfrm>
            <a:grpFill/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59156" y="3628950"/>
                <a:ext cx="3369974" cy="921477"/>
              </a:xfrm>
              <a:prstGeom prst="roundRect">
                <a:avLst/>
              </a:prstGeom>
              <a:grpFill/>
              <a:sp3d z="57200" extrusionH="600" contourW="3000">
                <a:bevelT w="48600" h="18600" prst="relaxedInset"/>
                <a:bevelB w="48600" h="8600" prst="relaxedInset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Скругленный прямоугольник 10"/>
              <p:cNvSpPr/>
              <p:nvPr/>
            </p:nvSpPr>
            <p:spPr>
              <a:xfrm>
                <a:off x="2704139" y="3673933"/>
                <a:ext cx="3280008" cy="831511"/>
              </a:xfrm>
              <a:prstGeom prst="rect">
                <a:avLst/>
              </a:prstGeom>
              <a:grpFill/>
              <a:sp3d z="572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 smtClean="0"/>
                  <a:t>Формирование основ безопасности.</a:t>
                </a:r>
                <a:endParaRPr lang="ru-RU" sz="2000" kern="1200" dirty="0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73906" y="1654928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«Социально-коммуникативное развитие»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9" descr="J0283630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80459"/>
            <a:ext cx="17065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47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373" y="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963943155"/>
              </p:ext>
            </p:extLst>
          </p:nvPr>
        </p:nvGraphicFramePr>
        <p:xfrm>
          <a:off x="467544" y="836712"/>
          <a:ext cx="84249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378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373" y="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657077323"/>
              </p:ext>
            </p:extLst>
          </p:nvPr>
        </p:nvGraphicFramePr>
        <p:xfrm>
          <a:off x="539552" y="692696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857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373" y="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519742640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834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373" y="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632103531"/>
              </p:ext>
            </p:extLst>
          </p:nvPr>
        </p:nvGraphicFramePr>
        <p:xfrm>
          <a:off x="539552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212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050" y="-66746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42844" y="928669"/>
            <a:ext cx="8858312" cy="58943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i="1" dirty="0" smtClean="0"/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свете ФГОС  ДО личность ребенка находится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первом плане, и  все дошкольное детство должно быть посвящено игре.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 – это не только удовольствие и радость для ребёнка, но и закрепление навыков, которыми он недавно овладел. Дети в игре чувствуют себя самостоятельными, по  своему желанию общаются со сверстниками,  реализуют и углубляют свои знания и умения. Играя, дети познают окружающий мир, изучают цвета, форму, свойства материала и пространство, знакомятся с растениями, животными, адаптируются к многообразию человеческих отношений. Таким образом, </a:t>
            </a:r>
            <a:r>
              <a:rPr lang="ru-R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технология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играет основную роль в  развитии ребёнка и является фундаментом  всего дошкольного образования. 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7114" y="-31739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4426" y="1124744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«</a:t>
            </a:r>
            <a:r>
              <a:rPr lang="ru-RU" sz="3200" b="1" i="1" dirty="0">
                <a:solidFill>
                  <a:srgbClr val="002060"/>
                </a:solidFill>
              </a:rPr>
              <a:t>Формирование потребности воспитанников в игровой деятельности через организацию и </a:t>
            </a:r>
            <a:r>
              <a:rPr lang="ru-RU" sz="3200" b="1" i="1" dirty="0" smtClean="0">
                <a:solidFill>
                  <a:srgbClr val="002060"/>
                </a:solidFill>
              </a:rPr>
              <a:t>системное </a:t>
            </a:r>
            <a:r>
              <a:rPr lang="ru-RU" sz="3200" b="1" i="1" dirty="0">
                <a:solidFill>
                  <a:srgbClr val="002060"/>
                </a:solidFill>
              </a:rPr>
              <a:t>использование развивающей предметно-пространственной среды. 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Результаты </a:t>
            </a:r>
            <a:r>
              <a:rPr lang="ru-RU" sz="3200" b="1" i="1" dirty="0">
                <a:solidFill>
                  <a:srgbClr val="002060"/>
                </a:solidFill>
              </a:rPr>
              <a:t>работы коллектива 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МБ </a:t>
            </a:r>
            <a:r>
              <a:rPr lang="ru-RU" sz="3200" b="1" i="1" dirty="0">
                <a:solidFill>
                  <a:srgbClr val="002060"/>
                </a:solidFill>
              </a:rPr>
              <a:t>ДОУ № 11 </a:t>
            </a:r>
            <a:br>
              <a:rPr lang="ru-RU" sz="3200" b="1" i="1" dirty="0">
                <a:solidFill>
                  <a:srgbClr val="00206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</a:rPr>
              <a:t>за 2015-2016 учебный год»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216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54877" y="-82953"/>
            <a:ext cx="9131950" cy="69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086181"/>
            <a:ext cx="50405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0" indent="-8890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3.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0"/>
            <a:ext cx="777686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442913" algn="l"/>
                <a:tab pos="530225" algn="l"/>
              </a:tabLst>
            </a:pPr>
            <a:r>
              <a:rPr lang="ru-RU" sz="2000" b="1" dirty="0">
                <a:solidFill>
                  <a:srgbClr val="002060"/>
                </a:solidFill>
              </a:rPr>
              <a:t>Формировать потребность воспитанников в игровой деятельности через организацию и системное использование развивающей предметно-пространственной среды.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78" y="2204864"/>
            <a:ext cx="8340878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Практический </a:t>
            </a:r>
            <a:r>
              <a:rPr lang="ru-RU" sz="2000" dirty="0">
                <a:solidFill>
                  <a:srgbClr val="002060"/>
                </a:solidFill>
              </a:rPr>
              <a:t>семинар «Методы и приемы педагогического сопровождения игровой деятельности детей дошкольного возраста»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578" y="3212976"/>
            <a:ext cx="8340878" cy="101566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Консультация «Современные  инновационные технологии в системе дошкольного образования:  организация проектной деятельности в условиях ДО»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578" y="4509120"/>
            <a:ext cx="8340878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Презентация работы по организации сюжетно-ролевых игр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4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050" y="-31739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3902924"/>
              </p:ext>
            </p:extLst>
          </p:nvPr>
        </p:nvGraphicFramePr>
        <p:xfrm>
          <a:off x="611560" y="1052737"/>
          <a:ext cx="8208912" cy="5112557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4104456"/>
                <a:gridCol w="4104456"/>
              </a:tblGrid>
              <a:tr h="782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сюжетно-ролевой игры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ФИО педагога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</a:tr>
              <a:tr h="36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«Автобус»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</a:rPr>
                        <a:t>Мительштет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С.В.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</a:tr>
              <a:tr h="36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«Больница»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Бакунина И.Н.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</a:tr>
              <a:tr h="36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«Дом»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</a:rPr>
                        <a:t>Кислицына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В.А.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</a:tr>
              <a:tr h="36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«Магазин»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</a:rPr>
                        <a:t>Штромбергер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С.В.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</a:tr>
              <a:tr h="36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</a:rPr>
                        <a:t>«Зоопарк»</a:t>
                      </a:r>
                      <a:endParaRPr lang="ru-RU" sz="2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</a:rPr>
                        <a:t>Косачева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Т.Н.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</a:tr>
              <a:tr h="36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</a:rPr>
                        <a:t>«Кафе»</a:t>
                      </a:r>
                      <a:endParaRPr lang="ru-RU" sz="2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</a:rPr>
                        <a:t>Блем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Е.В.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</a:tr>
              <a:tr h="36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«Парикмахерская»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</a:rPr>
                        <a:t>Граблина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Н.И.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</a:tr>
              <a:tr h="36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</a:rPr>
                        <a:t>«Цирк»</a:t>
                      </a:r>
                      <a:endParaRPr lang="ru-RU" sz="2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Никитина О.К.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</a:tr>
              <a:tr h="36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</a:rPr>
                        <a:t>«Поликлиника»</a:t>
                      </a:r>
                      <a:endParaRPr lang="ru-RU" sz="2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Князева О.В.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</a:tr>
              <a:tr h="36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«Ателье»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Блюм Л.Л.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</a:tr>
              <a:tr h="36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</a:rPr>
                        <a:t>«Почта»</a:t>
                      </a:r>
                      <a:endParaRPr lang="ru-RU" sz="2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</a:rPr>
                        <a:t>Штайнерт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Е.В.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</a:tr>
              <a:tr h="36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</a:rPr>
                        <a:t>«Школа»</a:t>
                      </a:r>
                      <a:endParaRPr lang="ru-RU" sz="2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</a:rPr>
                        <a:t>Севрюкова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 О.В.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088" marR="660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17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050" y="-66746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3590" y="834308"/>
            <a:ext cx="8280920" cy="584775"/>
          </a:xfrm>
          <a:prstGeom prst="rect">
            <a:avLst/>
          </a:prstGeom>
          <a:solidFill>
            <a:srgbClr val="CCFFCC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выполнения годового плана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6824812"/>
              </p:ext>
            </p:extLst>
          </p:nvPr>
        </p:nvGraphicFramePr>
        <p:xfrm>
          <a:off x="788949" y="1700808"/>
          <a:ext cx="7590201" cy="4478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423"/>
                <a:gridCol w="2287966"/>
                <a:gridCol w="1815812"/>
              </a:tblGrid>
              <a:tr h="865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работы с коллективом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плану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Проведено 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Педагогические советы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Консультации,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еминары,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семинары-практикумы 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Мастер-классы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Открытые просмотры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4" descr="http://picstons.ru/img/picture/Apr/06/7b660c4300edc94e3c8e650efd30e7a9/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05329">
            <a:off x="7296136" y="5143193"/>
            <a:ext cx="1953155" cy="171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27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50595" y="-31739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660609286"/>
              </p:ext>
            </p:extLst>
          </p:nvPr>
        </p:nvGraphicFramePr>
        <p:xfrm>
          <a:off x="179512" y="1628801"/>
          <a:ext cx="41529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77108" y="980727"/>
            <a:ext cx="4733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063421439"/>
              </p:ext>
            </p:extLst>
          </p:nvPr>
        </p:nvGraphicFramePr>
        <p:xfrm>
          <a:off x="4283968" y="1700808"/>
          <a:ext cx="440055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403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31649" y="-31739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941666261"/>
              </p:ext>
            </p:extLst>
          </p:nvPr>
        </p:nvGraphicFramePr>
        <p:xfrm>
          <a:off x="251520" y="1916832"/>
          <a:ext cx="434254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75498" y="1052736"/>
            <a:ext cx="5237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513684769"/>
              </p:ext>
            </p:extLst>
          </p:nvPr>
        </p:nvGraphicFramePr>
        <p:xfrm>
          <a:off x="4568737" y="1916832"/>
          <a:ext cx="4400550" cy="477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629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050" y="-66746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149671755"/>
              </p:ext>
            </p:extLst>
          </p:nvPr>
        </p:nvGraphicFramePr>
        <p:xfrm>
          <a:off x="395536" y="1844824"/>
          <a:ext cx="381642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908720"/>
            <a:ext cx="8760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97320602"/>
              </p:ext>
            </p:extLst>
          </p:nvPr>
        </p:nvGraphicFramePr>
        <p:xfrm>
          <a:off x="4584050" y="1663623"/>
          <a:ext cx="4418985" cy="486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072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050" y="-66746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0510405"/>
              </p:ext>
            </p:extLst>
          </p:nvPr>
        </p:nvGraphicFramePr>
        <p:xfrm>
          <a:off x="251520" y="1772815"/>
          <a:ext cx="4536504" cy="440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1886" y="980728"/>
            <a:ext cx="7822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368665429"/>
              </p:ext>
            </p:extLst>
          </p:nvPr>
        </p:nvGraphicFramePr>
        <p:xfrm>
          <a:off x="4584050" y="1667544"/>
          <a:ext cx="4244484" cy="4929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301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87878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8373" y="980728"/>
            <a:ext cx="77299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</a:p>
          <a:p>
            <a:pPr algn="ctr">
              <a:defRPr sz="18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(музыкальное развитие)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588034478"/>
              </p:ext>
            </p:extLst>
          </p:nvPr>
        </p:nvGraphicFramePr>
        <p:xfrm>
          <a:off x="214282" y="2071678"/>
          <a:ext cx="3988446" cy="42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635943464"/>
              </p:ext>
            </p:extLst>
          </p:nvPr>
        </p:nvGraphicFramePr>
        <p:xfrm>
          <a:off x="4286248" y="2000240"/>
          <a:ext cx="4401185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017989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050" y="-66746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358277600"/>
              </p:ext>
            </p:extLst>
          </p:nvPr>
        </p:nvGraphicFramePr>
        <p:xfrm>
          <a:off x="181759" y="1637510"/>
          <a:ext cx="4534257" cy="4527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53472" y="1052736"/>
            <a:ext cx="4237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развитие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235949170"/>
              </p:ext>
            </p:extLst>
          </p:nvPr>
        </p:nvGraphicFramePr>
        <p:xfrm>
          <a:off x="4490254" y="1604173"/>
          <a:ext cx="4400550" cy="521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923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3174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4" descr="http://picstons.ru/img/picture/Apr/06/7b660c4300edc94e3c8e650efd30e7a9/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5972" y="4339217"/>
            <a:ext cx="2610828" cy="22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980728"/>
            <a:ext cx="8229600" cy="56494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Анализ мониторинга образовательного процесса позволил выстроить следующий рейтинговый порядок усвоения образовательных областей программы:</a:t>
            </a:r>
          </a:p>
          <a:p>
            <a:pPr marL="0" indent="0"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физическое </a:t>
            </a:r>
            <a:r>
              <a:rPr lang="ru-RU" sz="2800" dirty="0">
                <a:solidFill>
                  <a:srgbClr val="002060"/>
                </a:solidFill>
              </a:rPr>
              <a:t>развитие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социально </a:t>
            </a:r>
            <a:r>
              <a:rPr lang="ru-RU" sz="2800" dirty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коммуникативное развитие</a:t>
            </a:r>
            <a:endParaRPr lang="ru-RU" sz="2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художественно </a:t>
            </a:r>
            <a:r>
              <a:rPr lang="ru-RU" sz="2800" dirty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эстетическое развитие</a:t>
            </a:r>
            <a:endParaRPr lang="ru-RU" sz="2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речевое развитие</a:t>
            </a:r>
            <a:endParaRPr lang="ru-RU" sz="2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познавательное </a:t>
            </a:r>
            <a:r>
              <a:rPr lang="ru-RU" sz="2800" dirty="0">
                <a:solidFill>
                  <a:srgbClr val="002060"/>
                </a:solidFill>
              </a:rPr>
              <a:t>развитие</a:t>
            </a:r>
          </a:p>
          <a:p>
            <a:pPr marL="0" indent="0"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		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3174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67544" y="836712"/>
            <a:ext cx="8229600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7564" y="1397385"/>
            <a:ext cx="7668852" cy="48574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dirty="0" smtClean="0"/>
              <a:t>	</a:t>
            </a:r>
          </a:p>
          <a:p>
            <a:pPr marL="7200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Подведение итогов деятельности </a:t>
            </a:r>
          </a:p>
          <a:p>
            <a:pPr marL="7200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педагогического коллектива </a:t>
            </a:r>
          </a:p>
          <a:p>
            <a:pPr marL="7200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МБ ДОУ № 11 за 2015-2016 учебный год.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6" name="Picture 6" descr="http://tobolinfo.kz/upload/iblock/753/Lang%20less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73066"/>
            <a:ext cx="3581606" cy="30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60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608" y="-31741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3928" y="692696"/>
            <a:ext cx="770485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  показатель освоения детьми основной образовательной программы</a:t>
            </a:r>
          </a:p>
          <a:p>
            <a:pPr algn="ctr"/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сравнении с 2014-2015 учебным годом) </a:t>
            </a: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5860476"/>
              </p:ext>
            </p:extLst>
          </p:nvPr>
        </p:nvGraphicFramePr>
        <p:xfrm>
          <a:off x="183868" y="2011678"/>
          <a:ext cx="8784976" cy="48463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411439"/>
                <a:gridCol w="1743542"/>
                <a:gridCol w="1881223"/>
                <a:gridCol w="1905388"/>
                <a:gridCol w="1843384"/>
              </a:tblGrid>
              <a:tr h="9864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Уровень усвоения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Высокий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Соответствует возрасту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Отдельные компоненты не развиты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Большинство компонентов недостаточно развиты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Конец 2014-2015 учебного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года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15%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70%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14%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2%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75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85%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7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Конец 2015-2016 учебного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года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26%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65%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8%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1%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75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91%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75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4" y="-31739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24744"/>
            <a:ext cx="51845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Заболеваемость по группам</a:t>
            </a:r>
          </a:p>
          <a:p>
            <a:pPr algn="ctr"/>
            <a:endParaRPr lang="ru-RU" sz="2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(сентябрь-апрель)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879822"/>
            <a:ext cx="1790060" cy="227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0807806"/>
              </p:ext>
            </p:extLst>
          </p:nvPr>
        </p:nvGraphicFramePr>
        <p:xfrm>
          <a:off x="505219" y="3068960"/>
          <a:ext cx="8348570" cy="268223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834857"/>
                <a:gridCol w="834857"/>
                <a:gridCol w="834857"/>
                <a:gridCol w="834857"/>
                <a:gridCol w="834857"/>
                <a:gridCol w="834857"/>
                <a:gridCol w="834857"/>
                <a:gridCol w="834857"/>
                <a:gridCol w="834857"/>
                <a:gridCol w="834857"/>
              </a:tblGrid>
              <a:tr h="501784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Группа</a:t>
                      </a:r>
                      <a:r>
                        <a:rPr lang="ru-RU" sz="1200" b="1" baseline="0" dirty="0" smtClean="0"/>
                        <a:t> раннего возраста № 1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Группа</a:t>
                      </a:r>
                      <a:r>
                        <a:rPr lang="ru-RU" sz="1200" b="1" baseline="0" dirty="0" smtClean="0"/>
                        <a:t> раннего возраста № 2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Младшая группа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Средняя группа (Попова, 21)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Средняя группа (Фрунзе, 48)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Старшая</a:t>
                      </a:r>
                      <a:r>
                        <a:rPr lang="ru-RU" sz="1200" b="1" baseline="0" dirty="0" smtClean="0"/>
                        <a:t> группа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(Попова, 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Старшая</a:t>
                      </a:r>
                      <a:r>
                        <a:rPr lang="ru-RU" sz="1200" b="1" baseline="0" dirty="0" smtClean="0"/>
                        <a:t> группа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(Фрунзе, 48)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/>
                        <a:t>Подгото-витель-ная</a:t>
                      </a:r>
                      <a:r>
                        <a:rPr lang="ru-RU" sz="1200" b="1" dirty="0" smtClean="0"/>
                        <a:t> к школе группа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Итого</a:t>
                      </a:r>
                      <a:r>
                        <a:rPr lang="ru-RU" sz="1200" b="1" baseline="0" dirty="0" smtClean="0"/>
                        <a:t> 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1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Общее кол-во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случаев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53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268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</a:tr>
              <a:tr h="8381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  по ОРВИ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39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18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r>
                        <a:rPr lang="en-US" sz="2000" dirty="0" smtClean="0"/>
                        <a:t>7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174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07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3174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980728"/>
            <a:ext cx="8136904" cy="50405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«3.2.7. Для коррекционной работы с детьми с ограниченными возможностями здоровья . . . должны создаваться условия в соответствии с перечнем и планом реализации индивидуально ориентированных коррекционных мероприятий, обеспечивающих удовлетворение особых образовательных потребностей детей с ограниченными возможностями здоровья.»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Зачислено: 21 ребенок (15 воспитанников подготовительной к школе группы; 5 – дети старшей группы)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</a:rPr>
              <a:t>Результаты коррекционной работы с детьми </a:t>
            </a:r>
            <a:r>
              <a:rPr lang="ru-RU" sz="2400" b="1" dirty="0" err="1">
                <a:solidFill>
                  <a:srgbClr val="FF0000"/>
                </a:solidFill>
              </a:rPr>
              <a:t>логопункта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1819010"/>
              </p:ext>
            </p:extLst>
          </p:nvPr>
        </p:nvGraphicFramePr>
        <p:xfrm>
          <a:off x="863588" y="4344629"/>
          <a:ext cx="7344816" cy="1676659"/>
        </p:xfrm>
        <a:graphic>
          <a:graphicData uri="http://schemas.openxmlformats.org/drawingml/2006/table">
            <a:tbl>
              <a:tblPr firstRow="1" lastRow="1" bandRow="1" bandCol="1">
                <a:tableStyleId>{5C22544A-7EE6-4342-B048-85BDC9FD1C3A}</a:tableStyleId>
              </a:tblPr>
              <a:tblGrid>
                <a:gridCol w="5400601"/>
                <a:gridCol w="1944215"/>
              </a:tblGrid>
              <a:tr h="492761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33CC"/>
                          </a:solidFill>
                        </a:rPr>
                        <a:t>Выбыли с </a:t>
                      </a:r>
                      <a:r>
                        <a:rPr lang="ru-RU" sz="2200" b="1" dirty="0" err="1" smtClean="0">
                          <a:solidFill>
                            <a:srgbClr val="0033CC"/>
                          </a:solidFill>
                        </a:rPr>
                        <a:t>логопункта</a:t>
                      </a:r>
                      <a:r>
                        <a:rPr lang="ru-RU" sz="2200" b="1" dirty="0" smtClean="0">
                          <a:solidFill>
                            <a:srgbClr val="0033CC"/>
                          </a:solidFill>
                        </a:rPr>
                        <a:t> с улучшением</a:t>
                      </a:r>
                      <a:endParaRPr lang="ru-RU" sz="22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33CC"/>
                          </a:solidFill>
                        </a:rPr>
                        <a:t>9/56%</a:t>
                      </a:r>
                      <a:endParaRPr lang="ru-RU" sz="22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</a:tr>
              <a:tr h="591949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33CC"/>
                          </a:solidFill>
                        </a:rPr>
                        <a:t>Выбыли с </a:t>
                      </a:r>
                      <a:r>
                        <a:rPr lang="ru-RU" sz="2200" b="1" dirty="0" err="1" smtClean="0">
                          <a:solidFill>
                            <a:srgbClr val="0033CC"/>
                          </a:solidFill>
                        </a:rPr>
                        <a:t>логопункта</a:t>
                      </a:r>
                      <a:r>
                        <a:rPr lang="ru-RU" sz="2200" b="1" dirty="0" smtClean="0">
                          <a:solidFill>
                            <a:srgbClr val="0033CC"/>
                          </a:solidFill>
                        </a:rPr>
                        <a:t> с выздоровлением</a:t>
                      </a:r>
                      <a:endParaRPr lang="ru-RU" sz="22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33CC"/>
                          </a:solidFill>
                        </a:rPr>
                        <a:t>7/44%</a:t>
                      </a:r>
                      <a:endParaRPr lang="ru-RU" sz="22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949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33CC"/>
                          </a:solidFill>
                        </a:rPr>
                        <a:t>Без перемен</a:t>
                      </a:r>
                      <a:endParaRPr lang="ru-RU" sz="22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33CC"/>
                          </a:solidFill>
                        </a:rPr>
                        <a:t>0%</a:t>
                      </a:r>
                      <a:endParaRPr lang="ru-RU" sz="22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D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42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6612" y="-31741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spicekraftjlt.com/photo/56c6780653b2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309" y="4574538"/>
            <a:ext cx="2762250" cy="22834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980728"/>
            <a:ext cx="74888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Перспективы работы на </a:t>
            </a:r>
            <a:r>
              <a:rPr lang="ru-RU" altLang="ru-RU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2016-2017 </a:t>
            </a:r>
            <a:r>
              <a:rPr lang="ru-RU" altLang="ru-RU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учебный год</a:t>
            </a:r>
            <a:endParaRPr lang="ru-RU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58417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Продолжить работу по всем образовательным областям в соответствии с ФГОС ДО.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образовательную среду для социализации и индивидуализации воспитанников: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уединения;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театральный центр;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игровой деятельности (прежде всего сюжетно-ролевых игр);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активные формы взаимодействия с родителями воспитанников и др.).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338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728" y="-42292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75928" y="1052735"/>
            <a:ext cx="8229600" cy="121714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Утверждение плана на летний оздоровительный 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Как приобщить ребенка к чтению. . Способы. . Конкурсы по сказкам Блог Татьяны Сакс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7635" y="1910310"/>
            <a:ext cx="5112568" cy="392860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5838916"/>
            <a:ext cx="8009059" cy="8844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</a:rPr>
              <a:t>2016 год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128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ru-RU" dirty="0" smtClean="0"/>
              <a:t>		</a:t>
            </a:r>
            <a:r>
              <a:rPr lang="ru-RU" sz="2800" b="1" i="1" dirty="0">
                <a:solidFill>
                  <a:srgbClr val="C00000"/>
                </a:solidFill>
              </a:rPr>
              <a:t>Цель: 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Объединить усилия взрослых (сотрудников МБ ДОУ № 11 и родителей воспитанников) на создание условий, способствующих оздоровлению детского организма в летний период; эмоциональному, личностному, познавательному развитию.</a:t>
            </a:r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4005065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7562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104533"/>
            <a:ext cx="8229600" cy="72494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41658"/>
            <a:ext cx="8229600" cy="507342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just">
              <a:buFont typeface="+mj-lt"/>
              <a:buAutoNum type="arabicPeriod"/>
            </a:pPr>
            <a:r>
              <a:rPr lang="ru-RU" sz="4500" dirty="0" smtClean="0">
                <a:solidFill>
                  <a:srgbClr val="002060"/>
                </a:solidFill>
              </a:rPr>
              <a:t>Оздоровление детей за счет широкого использования воздуха, солнца, воды. Обогащение питания фруктами, соками и овощами. </a:t>
            </a:r>
          </a:p>
          <a:p>
            <a:pPr marL="360363" indent="-360363" algn="just">
              <a:buFont typeface="+mj-lt"/>
              <a:buAutoNum type="arabicPeriod"/>
            </a:pPr>
            <a:r>
              <a:rPr lang="ru-RU" sz="4500" dirty="0" smtClean="0">
                <a:solidFill>
                  <a:srgbClr val="002060"/>
                </a:solidFill>
              </a:rPr>
              <a:t>Повышение двигательной активности за счет создания оптимального двигательного режима. </a:t>
            </a:r>
          </a:p>
          <a:p>
            <a:pPr marL="360363" indent="-360363" algn="just">
              <a:buFont typeface="+mj-lt"/>
              <a:buAutoNum type="arabicPeriod"/>
            </a:pPr>
            <a:r>
              <a:rPr lang="ru-RU" sz="4500" dirty="0" smtClean="0">
                <a:solidFill>
                  <a:srgbClr val="002060"/>
                </a:solidFill>
              </a:rPr>
              <a:t>Формирование у детей двигательной активности, привычки к здоровому образу жизни. Предупреждение детского травматизма через закрепление знаний о безопасности жизнедеятельности.</a:t>
            </a:r>
          </a:p>
          <a:p>
            <a:pPr marL="360363" indent="-360363" algn="just">
              <a:buFont typeface="+mj-lt"/>
              <a:buAutoNum type="arabicPeriod"/>
            </a:pPr>
            <a:r>
              <a:rPr lang="ru-RU" sz="4500" dirty="0" smtClean="0">
                <a:solidFill>
                  <a:srgbClr val="002060"/>
                </a:solidFill>
              </a:rPr>
              <a:t>Организация совместной работы педагогов с детьми и их родителями в летний период.</a:t>
            </a:r>
          </a:p>
          <a:p>
            <a:pPr marL="360363" indent="-360363" algn="just">
              <a:buFont typeface="+mj-lt"/>
              <a:buAutoNum type="arabicPeriod"/>
            </a:pPr>
            <a:r>
              <a:rPr lang="ru-RU" sz="4500" dirty="0" smtClean="0">
                <a:solidFill>
                  <a:srgbClr val="002060"/>
                </a:solidFill>
              </a:rPr>
              <a:t>Осуществление работы по подготовке к началу учебного года.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6664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330" y="-60213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836712"/>
            <a:ext cx="8229600" cy="86895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C00000"/>
                </a:solidFill>
              </a:rPr>
              <a:t>Решение Педагогического совета № 4:</a:t>
            </a: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705670"/>
            <a:ext cx="8147248" cy="294746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500" dirty="0" smtClean="0">
                <a:solidFill>
                  <a:srgbClr val="002060"/>
                </a:solidFill>
              </a:rPr>
              <a:t>Признать работу педагогов в 2015-2016 учебном году удовлетворительной.</a:t>
            </a:r>
          </a:p>
          <a:p>
            <a:pPr algn="just"/>
            <a:r>
              <a:rPr lang="ru-RU" sz="4500" dirty="0" smtClean="0">
                <a:solidFill>
                  <a:srgbClr val="002060"/>
                </a:solidFill>
              </a:rPr>
              <a:t>Принять план работы на летний оздоровительный период 2016 года.</a:t>
            </a:r>
          </a:p>
          <a:p>
            <a:pPr algn="just"/>
            <a:r>
              <a:rPr lang="ru-RU" sz="4500" dirty="0" smtClean="0">
                <a:solidFill>
                  <a:srgbClr val="002060"/>
                </a:solidFill>
              </a:rPr>
              <a:t>Проводить в летний период индивидуальную работу по освоению основной образовательной программы МБ ДОУ  № 11 на основании индивидуальных карт развития.</a:t>
            </a:r>
          </a:p>
          <a:p>
            <a:pPr algn="just"/>
            <a:r>
              <a:rPr lang="ru-RU" sz="4500" dirty="0" smtClean="0">
                <a:solidFill>
                  <a:srgbClr val="002060"/>
                </a:solidFill>
              </a:rPr>
              <a:t>Признать лучшими по организации центров природы группы: раннего возраста (№ 2), младшую, подготовительную.</a:t>
            </a:r>
          </a:p>
          <a:p>
            <a:pPr algn="just"/>
            <a:r>
              <a:rPr lang="ru-RU" sz="4500" dirty="0" smtClean="0">
                <a:solidFill>
                  <a:srgbClr val="002060"/>
                </a:solidFill>
              </a:rPr>
              <a:t>Выдвинуть для включения в Областной банк экспертов по аттестации педагогических работников кандидатуры воспитателя </a:t>
            </a:r>
            <a:r>
              <a:rPr lang="ru-RU" sz="4500" dirty="0" err="1" smtClean="0">
                <a:solidFill>
                  <a:srgbClr val="002060"/>
                </a:solidFill>
              </a:rPr>
              <a:t>Штромбергер</a:t>
            </a:r>
            <a:r>
              <a:rPr lang="ru-RU" sz="4500" dirty="0" smtClean="0">
                <a:solidFill>
                  <a:srgbClr val="002060"/>
                </a:solidFill>
              </a:rPr>
              <a:t> С.В. и музыкального руководителя Овечкину Е.М.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30a36f3bdeac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15985" y="4005064"/>
            <a:ext cx="3001516" cy="260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9967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2027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email"/>
          <a:srcRect/>
          <a:stretch/>
        </p:blipFill>
        <p:spPr bwMode="auto">
          <a:xfrm rot="20933953">
            <a:off x="422272" y="742884"/>
            <a:ext cx="1332447" cy="149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email"/>
          <a:srcRect/>
          <a:stretch/>
        </p:blipFill>
        <p:spPr bwMode="auto">
          <a:xfrm>
            <a:off x="291282" y="2384348"/>
            <a:ext cx="1223011" cy="1521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 cstate="email"/>
          <a:srcRect/>
          <a:stretch/>
        </p:blipFill>
        <p:spPr bwMode="auto">
          <a:xfrm>
            <a:off x="1969694" y="1052736"/>
            <a:ext cx="1306161" cy="1539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7" cstate="email"/>
          <a:srcRect/>
          <a:stretch/>
        </p:blipFill>
        <p:spPr bwMode="auto">
          <a:xfrm rot="930363">
            <a:off x="5271265" y="952000"/>
            <a:ext cx="1273876" cy="1554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8" cstate="email"/>
          <a:srcRect/>
          <a:stretch/>
        </p:blipFill>
        <p:spPr bwMode="auto">
          <a:xfrm>
            <a:off x="5303576" y="2592596"/>
            <a:ext cx="1275054" cy="155648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8000"/>
          </a:solidFill>
          <a:ln w="88900" cap="sq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9" cstate="email"/>
          <a:srcRect/>
          <a:stretch/>
        </p:blipFill>
        <p:spPr bwMode="auto">
          <a:xfrm>
            <a:off x="7645266" y="2027844"/>
            <a:ext cx="1225242" cy="1610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10" cstate="email"/>
          <a:srcRect/>
          <a:stretch/>
        </p:blipFill>
        <p:spPr bwMode="auto">
          <a:xfrm rot="21277802">
            <a:off x="5552495" y="4949372"/>
            <a:ext cx="1202721" cy="1523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11" cstate="email"/>
          <a:srcRect/>
          <a:stretch/>
        </p:blipFill>
        <p:spPr bwMode="auto">
          <a:xfrm rot="21045192">
            <a:off x="6678437" y="3171134"/>
            <a:ext cx="1166020" cy="1469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12" cstate="email"/>
          <a:srcRect/>
          <a:stretch/>
        </p:blipFill>
        <p:spPr bwMode="auto">
          <a:xfrm rot="20445724">
            <a:off x="264825" y="3917449"/>
            <a:ext cx="1370387" cy="1497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13" cstate="email"/>
          <a:srcRect/>
          <a:stretch/>
        </p:blipFill>
        <p:spPr bwMode="auto">
          <a:xfrm>
            <a:off x="6827652" y="628552"/>
            <a:ext cx="1144504" cy="1432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14" cstate="email"/>
          <a:srcRect/>
          <a:stretch/>
        </p:blipFill>
        <p:spPr bwMode="auto">
          <a:xfrm rot="717531">
            <a:off x="7801443" y="3868727"/>
            <a:ext cx="1135637" cy="1294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15" cstate="email"/>
          <a:srcRect/>
          <a:stretch/>
        </p:blipFill>
        <p:spPr bwMode="auto">
          <a:xfrm>
            <a:off x="7238796" y="5305032"/>
            <a:ext cx="1130466" cy="1392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16" cstate="email"/>
          <a:srcRect/>
          <a:stretch/>
        </p:blipFill>
        <p:spPr bwMode="auto">
          <a:xfrm rot="689625">
            <a:off x="3649447" y="5297173"/>
            <a:ext cx="1361453" cy="1439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17" cstate="email"/>
          <a:srcRect/>
          <a:stretch/>
        </p:blipFill>
        <p:spPr bwMode="auto">
          <a:xfrm>
            <a:off x="1203648" y="5091199"/>
            <a:ext cx="1280120" cy="1476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18" cstate="email"/>
          <a:stretch>
            <a:fillRect/>
          </a:stretch>
        </p:blipFill>
        <p:spPr>
          <a:xfrm>
            <a:off x="3507607" y="1701011"/>
            <a:ext cx="1555799" cy="2159502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Заголовок 1"/>
          <p:cNvSpPr txBox="1">
            <a:spLocks/>
          </p:cNvSpPr>
          <p:nvPr/>
        </p:nvSpPr>
        <p:spPr>
          <a:xfrm rot="20422159">
            <a:off x="-157616" y="566458"/>
            <a:ext cx="9311386" cy="7785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990000"/>
                </a:solidFill>
              </a:rPr>
              <a:t> </a:t>
            </a:r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 А Ч И!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/>
          <p:nvPr/>
        </p:nvPicPr>
        <p:blipFill rotWithShape="1">
          <a:blip r:embed="rId19" cstate="email"/>
          <a:srcRect/>
          <a:stretch/>
        </p:blipFill>
        <p:spPr bwMode="auto">
          <a:xfrm>
            <a:off x="4308773" y="4049625"/>
            <a:ext cx="1394036" cy="1549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7" name="Рисунок 26" descr="http://dnz19-kor.at.ua/roza18.gif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2209">
            <a:off x="33534" y="5505214"/>
            <a:ext cx="992641" cy="121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dnz19-kor.at.ua/roza18.gif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1649">
            <a:off x="5756484" y="4008896"/>
            <a:ext cx="945187" cy="110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dnz19-kor.at.ua/roza18.gif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64069">
            <a:off x="8132187" y="863350"/>
            <a:ext cx="879041" cy="103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://dnz19-kor.at.ua/roza18.gif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4000" y="5858330"/>
            <a:ext cx="70485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://dnz19-kor.at.ua/roza18.gif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23880">
            <a:off x="2731387" y="3181955"/>
            <a:ext cx="993891" cy="114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/>
          <p:cNvPicPr/>
          <p:nvPr/>
        </p:nvPicPr>
        <p:blipFill rotWithShape="1">
          <a:blip r:embed="rId22" cstate="email"/>
          <a:srcRect/>
          <a:stretch/>
        </p:blipFill>
        <p:spPr bwMode="auto">
          <a:xfrm rot="534372">
            <a:off x="1594981" y="2533487"/>
            <a:ext cx="1512834" cy="1674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4" name="Рисунок 33"/>
          <p:cNvPicPr/>
          <p:nvPr/>
        </p:nvPicPr>
        <p:blipFill rotWithShape="1">
          <a:blip r:embed="rId23" cstate="email"/>
          <a:srcRect/>
          <a:stretch/>
        </p:blipFill>
        <p:spPr bwMode="auto">
          <a:xfrm>
            <a:off x="2439132" y="4254148"/>
            <a:ext cx="1279072" cy="1575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5" name="Рисунок 34" descr="http://dnz19-kor.at.ua/roza18.gif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1788">
            <a:off x="1353920" y="1821965"/>
            <a:ext cx="70485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17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92828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Admin\Рабочий стол\Семинар\0015-015-Spasibo-za-vnimani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86236"/>
            <a:ext cx="9144000" cy="6171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302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3174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67544" y="800708"/>
            <a:ext cx="8229600" cy="6840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Повестка дня: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1516124"/>
            <a:ext cx="80135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Презентация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сюжетно-ролевой игры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«Кафе» (воспитатель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</a:rPr>
              <a:t>Блем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Е.В.)</a:t>
            </a:r>
          </a:p>
          <a:p>
            <a:pPr algn="just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. Выполнение задач, поставленных на 2015-2016 учебный год (анализ методической работы) (старший воспитатель Мезенцева Н.Ф.).</a:t>
            </a:r>
          </a:p>
          <a:p>
            <a:pPr algn="just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3. Презентация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сюжетно-ролевой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игры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«Школа» (воспитатель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</a:rPr>
              <a:t>Севрюкова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О.В.)</a:t>
            </a:r>
          </a:p>
          <a:p>
            <a:pPr algn="just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4. Анонс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презентаций сюжетно-ролевых игр (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просмотр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фотоальбомов и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методических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папок по этим играм (старший воспитатель Мезенцева Н.Ф.).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5. </a:t>
            </a:r>
            <a:r>
              <a:rPr lang="ru-RU" sz="2200" b="1" dirty="0">
                <a:solidFill>
                  <a:srgbClr val="002060"/>
                </a:solidFill>
              </a:rPr>
              <a:t>Анализ </a:t>
            </a:r>
            <a:r>
              <a:rPr lang="ru-RU" sz="2200" b="1" dirty="0" smtClean="0">
                <a:solidFill>
                  <a:srgbClr val="002060"/>
                </a:solidFill>
              </a:rPr>
              <a:t>образовательной </a:t>
            </a:r>
            <a:r>
              <a:rPr lang="ru-RU" sz="2200" b="1" dirty="0">
                <a:solidFill>
                  <a:srgbClr val="002060"/>
                </a:solidFill>
              </a:rPr>
              <a:t>работы в МБ ДОУ № 11 за 2015-2016 учебный год: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краткий анализ результатов мониторинга освоения основной образовательной программы по группам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(воспитатели групп, музыкальный руководитель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5" name="Picture 24" descr="http://picstons.ru/img/picture/Apr/06/7b660c4300edc94e3c8e650efd30e7a9/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2866" y="199394"/>
            <a:ext cx="2610828" cy="22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18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0760" y="-911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36440" y="620688"/>
            <a:ext cx="8229600" cy="6840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Повестка дня: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434" y="1304764"/>
            <a:ext cx="7941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результаты мониторинга освоения основной образовательной программы (общие по детскому саду) </a:t>
            </a:r>
          </a:p>
          <a:p>
            <a:pPr marL="342900" lvl="0" indent="-342900" algn="just"/>
            <a:r>
              <a:rPr lang="ru-RU" sz="2000" b="1" dirty="0" smtClean="0">
                <a:solidFill>
                  <a:srgbClr val="002060"/>
                </a:solidFill>
              </a:rPr>
              <a:t>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(старший воспитатель Мезенцева Н.Ф.)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анализ результатов по заболеваемости детей </a:t>
            </a:r>
          </a:p>
          <a:p>
            <a:pPr marL="342900" lvl="0" indent="-342900" algn="just"/>
            <a:r>
              <a:rPr lang="ru-RU" sz="2000" b="1" dirty="0" smtClean="0">
                <a:solidFill>
                  <a:srgbClr val="002060"/>
                </a:solidFill>
              </a:rPr>
              <a:t>      в учебном году (по группам);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результаты коррекции речевых нарушений у детей, посещающих </a:t>
            </a:r>
            <a:r>
              <a:rPr lang="ru-RU" sz="2000" b="1" dirty="0" err="1" smtClean="0">
                <a:solidFill>
                  <a:srgbClr val="002060"/>
                </a:solidFill>
              </a:rPr>
              <a:t>логопункт</a:t>
            </a:r>
            <a:r>
              <a:rPr lang="ru-RU" sz="2000" b="1" dirty="0" smtClean="0">
                <a:solidFill>
                  <a:srgbClr val="002060"/>
                </a:solidFill>
              </a:rPr>
              <a:t> (учитель-логопед Назарова И.Ю.).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6. Подведение итогов конкурса цен</a:t>
            </a:r>
            <a:r>
              <a:rPr lang="ru-RU" sz="2000" b="1" dirty="0" smtClean="0">
                <a:solidFill>
                  <a:srgbClr val="002060"/>
                </a:solidFill>
              </a:rPr>
              <a:t>тров природы (председатель творческой группы </a:t>
            </a:r>
            <a:r>
              <a:rPr lang="ru-RU" sz="2000" b="1" dirty="0" err="1" smtClean="0">
                <a:solidFill>
                  <a:srgbClr val="002060"/>
                </a:solidFill>
              </a:rPr>
              <a:t>Штромбергер</a:t>
            </a:r>
            <a:r>
              <a:rPr lang="ru-RU" sz="2000" b="1" dirty="0" smtClean="0">
                <a:solidFill>
                  <a:srgbClr val="002060"/>
                </a:solidFill>
              </a:rPr>
              <a:t> С.В.).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7. Обсуждение и принятие плана работы МБ ДОУ № 11 на летний оздоровительный период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(старший воспитатель Мезенцева Н.Ф.).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8. Утверждение кандидатов в Областной банк экспертов для проведения аттестации педагогических работников на первую квалификационную категорию (ст. воспитатель Мезенцева Н.Ф.).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 Принятие Положения о системе оценки индивидуального развития воспитанников (старший воспитатель Мезенцева Н.Ф.).</a:t>
            </a:r>
            <a:endParaRPr lang="ru-RU" sz="2000" b="1" dirty="0" smtClean="0"/>
          </a:p>
          <a:p>
            <a:pPr lvl="0" algn="just"/>
            <a:r>
              <a:rPr lang="ru-RU" sz="2000" b="1" dirty="0" smtClean="0">
                <a:solidFill>
                  <a:srgbClr val="002060"/>
                </a:solidFill>
              </a:rPr>
              <a:t>10. Итоги Педагогического совета (заведующий МБ ДОУ № 11 Генне Е.И.) </a:t>
            </a:r>
            <a:endParaRPr lang="ru-RU" sz="2000" b="1" dirty="0"/>
          </a:p>
        </p:txBody>
      </p:sp>
      <p:pic>
        <p:nvPicPr>
          <p:cNvPr id="7" name="Picture 61" descr="Копия сканирование0032ф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7028">
            <a:off x="7072330" y="1643050"/>
            <a:ext cx="1214446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4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847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Миссия ДОУ в контексте ФГОС –                               построение </a:t>
            </a:r>
            <a:r>
              <a:rPr lang="ru-RU" dirty="0" err="1"/>
              <a:t>воспитательнообразовательного</a:t>
            </a:r>
            <a:r>
              <a:rPr lang="ru-RU" dirty="0"/>
              <a:t> процесса в ДОУ в условиях перехода на ФГОС ДО:  создание в детском саду условий, обеспечивающих гармоничное разностороннее развитие каждого ребенка, формирование у него универсальных способностей до уровня, соответствующего его возрастным и индивидуальным возможностям, требованиям социального заказа государства и семьи. </a:t>
            </a:r>
          </a:p>
        </p:txBody>
      </p:sp>
      <p:pic>
        <p:nvPicPr>
          <p:cNvPr id="3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35034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766764"/>
            <a:ext cx="651609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</a:p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 ДОО В КОНТЕКСТЕ ФГОС  ДО –  </a:t>
            </a:r>
          </a:p>
          <a:p>
            <a:pPr algn="ctr"/>
            <a:r>
              <a:rPr lang="ru-RU" sz="1000" b="1" i="1" dirty="0" smtClean="0">
                <a:solidFill>
                  <a:srgbClr val="363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2800" b="1" i="1" dirty="0" smtClean="0">
                <a:solidFill>
                  <a:srgbClr val="363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2800" b="1" dirty="0">
                <a:solidFill>
                  <a:srgbClr val="002060"/>
                </a:solidFill>
              </a:rPr>
              <a:t>в детском саду условий, обеспечивающих гармоничное разностороннее развитие каждого ребенка, формирование у него универсальных способностей до уровня, соответствующего его возрастным и индивидуальным возможностям, требованиям социального заказа государства и семьи.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288" y="1606229"/>
            <a:ext cx="2641769" cy="3861048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9801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35034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gdouds91kvtsr.acentr.gov.spb.ru/uploads/posts/2016-02/1456304484_fgosnasayt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3185"/>
            <a:ext cx="8784976" cy="578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73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41048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4831" y="836712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педагогического коллектива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 ДОУ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11</a:t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2015–2016 учебный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4" descr="http://fashionblog4fall.info/photo/56b5ba9a8e7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72189"/>
            <a:ext cx="8447911" cy="27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6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0.infourok.ru/images/doc/180/205990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253" y="0"/>
            <a:ext cx="9144000" cy="6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886998"/>
            <a:ext cx="777686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0" indent="-8890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Совершенствовать </a:t>
            </a:r>
            <a:r>
              <a:rPr lang="ru-RU" sz="2000" b="1" dirty="0">
                <a:solidFill>
                  <a:srgbClr val="002060"/>
                </a:solidFill>
              </a:rPr>
              <a:t>работу по становлению ценностей здорового образа жизни, овладению его элементарными нормами и правилами через использование подвижных игр, физкультурных досугов, спортивных праздников как структурных единиц физического развития </a:t>
            </a:r>
            <a:r>
              <a:rPr lang="ru-RU" sz="2000" b="1" dirty="0" smtClean="0">
                <a:solidFill>
                  <a:srgbClr val="002060"/>
                </a:solidFill>
              </a:rPr>
              <a:t>воспитанников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86181"/>
            <a:ext cx="50405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0" indent="-8890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1.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172" y="2694846"/>
            <a:ext cx="8144163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Разработаны картотеки </a:t>
            </a:r>
            <a:r>
              <a:rPr lang="ru-RU" sz="2000" dirty="0">
                <a:solidFill>
                  <a:srgbClr val="002060"/>
                </a:solidFill>
              </a:rPr>
              <a:t>подвижных игр по всем возрастным группам в соответствии с реализуемой программой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172" y="3645024"/>
            <a:ext cx="8136904" cy="101566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Презентованы комплексы </a:t>
            </a:r>
            <a:r>
              <a:rPr lang="ru-RU" sz="2000" dirty="0">
                <a:solidFill>
                  <a:srgbClr val="002060"/>
                </a:solidFill>
              </a:rPr>
              <a:t>физкультурных досугов на 2015-2016 учебный год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  <a:r>
              <a:rPr lang="ru-RU" sz="2000" dirty="0">
                <a:solidFill>
                  <a:srgbClr val="002060"/>
                </a:solidFill>
              </a:rPr>
              <a:t>в группе раннего </a:t>
            </a:r>
            <a:r>
              <a:rPr lang="ru-RU" sz="2000" dirty="0" smtClean="0">
                <a:solidFill>
                  <a:srgbClr val="002060"/>
                </a:solidFill>
              </a:rPr>
              <a:t>возраста и в </a:t>
            </a:r>
            <a:r>
              <a:rPr lang="ru-RU" sz="2000" dirty="0">
                <a:solidFill>
                  <a:srgbClr val="002060"/>
                </a:solidFill>
              </a:rPr>
              <a:t>подготовительной к школе группе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9172" y="4869160"/>
            <a:ext cx="8136904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Оформлены подборки  </a:t>
            </a:r>
            <a:r>
              <a:rPr lang="ru-RU" sz="2000" dirty="0">
                <a:solidFill>
                  <a:srgbClr val="002060"/>
                </a:solidFill>
              </a:rPr>
              <a:t>физкультурных досугов на 2015-2016 учебный год в соответствии со своими перспективными планами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888504"/>
            <a:ext cx="8136904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Проведены Дни здоровья: середина ноября - старшие </a:t>
            </a:r>
            <a:r>
              <a:rPr lang="ru-RU" sz="2000" dirty="0">
                <a:solidFill>
                  <a:srgbClr val="002060"/>
                </a:solidFill>
              </a:rPr>
              <a:t>группы - с выездом на </a:t>
            </a:r>
            <a:r>
              <a:rPr lang="ru-RU" sz="2000" dirty="0" smtClean="0">
                <a:solidFill>
                  <a:srgbClr val="002060"/>
                </a:solidFill>
              </a:rPr>
              <a:t>природу;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01-05.02.2016г.; 07.04.2016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3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1622</Words>
  <Application>Microsoft Office PowerPoint</Application>
  <PresentationFormat>Экран (4:3)</PresentationFormat>
  <Paragraphs>287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subject>итоговый педсовет</dc:subject>
  <dc:creator>сергеева мармна александровна</dc:creator>
  <cp:lastModifiedBy>Admin</cp:lastModifiedBy>
  <cp:revision>106</cp:revision>
  <cp:lastPrinted>2016-06-06T16:21:59Z</cp:lastPrinted>
  <dcterms:created xsi:type="dcterms:W3CDTF">2013-04-26T06:33:56Z</dcterms:created>
  <dcterms:modified xsi:type="dcterms:W3CDTF">2016-06-09T04:34:13Z</dcterms:modified>
</cp:coreProperties>
</file>